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9" r:id="rId3"/>
    <p:sldMasterId id="2147483707" r:id="rId4"/>
  </p:sldMasterIdLst>
  <p:notesMasterIdLst>
    <p:notesMasterId r:id="rId41"/>
  </p:notesMasterIdLst>
  <p:handoutMasterIdLst>
    <p:handoutMasterId r:id="rId42"/>
  </p:handoutMasterIdLst>
  <p:sldIdLst>
    <p:sldId id="597" r:id="rId5"/>
    <p:sldId id="614" r:id="rId6"/>
    <p:sldId id="615" r:id="rId7"/>
    <p:sldId id="616" r:id="rId8"/>
    <p:sldId id="610" r:id="rId9"/>
    <p:sldId id="609" r:id="rId10"/>
    <p:sldId id="619" r:id="rId11"/>
    <p:sldId id="620" r:id="rId12"/>
    <p:sldId id="624" r:id="rId13"/>
    <p:sldId id="625" r:id="rId14"/>
    <p:sldId id="626" r:id="rId15"/>
    <p:sldId id="627" r:id="rId16"/>
    <p:sldId id="629" r:id="rId17"/>
    <p:sldId id="630" r:id="rId18"/>
    <p:sldId id="611" r:id="rId19"/>
    <p:sldId id="633" r:id="rId20"/>
    <p:sldId id="569" r:id="rId21"/>
    <p:sldId id="570" r:id="rId22"/>
    <p:sldId id="571" r:id="rId23"/>
    <p:sldId id="572" r:id="rId24"/>
    <p:sldId id="574" r:id="rId25"/>
    <p:sldId id="576" r:id="rId26"/>
    <p:sldId id="578" r:id="rId27"/>
    <p:sldId id="573" r:id="rId28"/>
    <p:sldId id="579" r:id="rId29"/>
    <p:sldId id="635" r:id="rId30"/>
    <p:sldId id="636" r:id="rId31"/>
    <p:sldId id="592" r:id="rId32"/>
    <p:sldId id="577" r:id="rId33"/>
    <p:sldId id="582" r:id="rId34"/>
    <p:sldId id="637" r:id="rId35"/>
    <p:sldId id="638" r:id="rId36"/>
    <p:sldId id="601" r:id="rId37"/>
    <p:sldId id="587" r:id="rId38"/>
    <p:sldId id="640" r:id="rId39"/>
    <p:sldId id="605" r:id="rId40"/>
  </p:sldIdLst>
  <p:sldSz cx="9144000" cy="6858000" type="screen4x3"/>
  <p:notesSz cx="6797675" cy="9928225"/>
  <p:custDataLst>
    <p:tags r:id="rId43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77F"/>
    <a:srgbClr val="3CACE1"/>
    <a:srgbClr val="447EC4"/>
    <a:srgbClr val="FFFFFF"/>
    <a:srgbClr val="CC0000"/>
    <a:srgbClr val="7687B2"/>
    <a:srgbClr val="000000"/>
    <a:srgbClr val="B69CF1"/>
    <a:srgbClr val="BE9AE1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5494" autoAdjust="0"/>
  </p:normalViewPr>
  <p:slideViewPr>
    <p:cSldViewPr showGuides="1">
      <p:cViewPr varScale="1">
        <p:scale>
          <a:sx n="92" d="100"/>
          <a:sy n="92" d="100"/>
        </p:scale>
        <p:origin x="1530" y="78"/>
      </p:cViewPr>
      <p:guideLst>
        <p:guide orient="horz" pos="21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D14B-0B6D-40F6-9B25-39E550DFB130}" type="datetimeFigureOut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06CB-B4B8-44B7-9873-D95A7B6DC6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52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C281-640F-49EA-8FEA-489A7CA44436}" type="datetimeFigureOut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33D6-503D-4192-B96F-6C5223037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38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8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7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6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63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95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6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5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8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2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3D6-503D-4192-B96F-6C522303795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567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52930" cy="5567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8788" y="1598613"/>
            <a:ext cx="4030948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65" y="1598613"/>
            <a:ext cx="4030948" cy="452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8607" y="274638"/>
            <a:ext cx="205660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8788" y="274638"/>
            <a:ext cx="605059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26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4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52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2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1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58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15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8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2504" cy="4879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19225"/>
            <a:ext cx="4032504" cy="4879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01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5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33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47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2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83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83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917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2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20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911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59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25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86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81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4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6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4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3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19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22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96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10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61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/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2190750" cy="2324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929120" y="0"/>
            <a:ext cx="2214880" cy="27876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矩形 1026"/>
          <p:cNvSpPr/>
          <p:nvPr userDrawn="1"/>
        </p:nvSpPr>
        <p:spPr>
          <a:xfrm>
            <a:off x="2277110" y="0"/>
            <a:ext cx="2281555" cy="2794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矩形 1028"/>
          <p:cNvSpPr/>
          <p:nvPr userDrawn="1"/>
        </p:nvSpPr>
        <p:spPr>
          <a:xfrm>
            <a:off x="4658995" y="0"/>
            <a:ext cx="2162175" cy="279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0" name="矩形 1029"/>
          <p:cNvSpPr/>
          <p:nvPr userDrawn="1"/>
        </p:nvSpPr>
        <p:spPr>
          <a:xfrm>
            <a:off x="0" y="6534150"/>
            <a:ext cx="9144000" cy="32385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31" name="组合 1030"/>
          <p:cNvGrpSpPr/>
          <p:nvPr userDrawn="1"/>
        </p:nvGrpSpPr>
        <p:grpSpPr>
          <a:xfrm>
            <a:off x="0" y="81280"/>
            <a:ext cx="9144000" cy="609600"/>
            <a:chOff x="0" y="0"/>
            <a:chExt cx="5760" cy="384"/>
          </a:xfrm>
        </p:grpSpPr>
        <p:sp>
          <p:nvSpPr>
            <p:cNvPr id="1032" name="矩形 1031"/>
            <p:cNvSpPr/>
            <p:nvPr userDrawn="1"/>
          </p:nvSpPr>
          <p:spPr>
            <a:xfrm>
              <a:off x="0" y="0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3" name="矩形 1032"/>
            <p:cNvSpPr/>
            <p:nvPr userDrawn="1"/>
          </p:nvSpPr>
          <p:spPr>
            <a:xfrm>
              <a:off x="362" y="0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4" name="文本占位符 1033"/>
          <p:cNvSpPr>
            <a:spLocks noGrp="1"/>
          </p:cNvSpPr>
          <p:nvPr>
            <p:ph type="body" idx="1"/>
          </p:nvPr>
        </p:nvSpPr>
        <p:spPr>
          <a:xfrm>
            <a:off x="457200" y="814705"/>
            <a:ext cx="8229600" cy="544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5" name="日期占位符 1034"/>
          <p:cNvSpPr>
            <a:spLocks noGrp="1"/>
          </p:cNvSpPr>
          <p:nvPr>
            <p:ph type="dt" sz="half" idx="2"/>
          </p:nvPr>
        </p:nvSpPr>
        <p:spPr>
          <a:xfrm>
            <a:off x="154940" y="653669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latin typeface="Verdana" panose="020B0604030504040204" pitchFamily="2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036" name="页脚占位符 1035"/>
          <p:cNvSpPr>
            <a:spLocks noGrp="1"/>
          </p:cNvSpPr>
          <p:nvPr>
            <p:ph type="ftr" sz="quarter" idx="3"/>
          </p:nvPr>
        </p:nvSpPr>
        <p:spPr>
          <a:xfrm>
            <a:off x="5867400" y="6552565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latin typeface="Verdana" panose="020B0604030504040204" pitchFamily="2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037" name="灯片编号占位符 1036"/>
          <p:cNvSpPr>
            <a:spLocks noGrp="1"/>
          </p:cNvSpPr>
          <p:nvPr>
            <p:ph type="sldNum" sz="quarter" idx="4"/>
          </p:nvPr>
        </p:nvSpPr>
        <p:spPr>
          <a:xfrm>
            <a:off x="3124200" y="6552565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00">
                <a:latin typeface="Verdana" panose="020B0604030504040204" pitchFamily="2" charset="0"/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038" name="标题 1037"/>
          <p:cNvSpPr>
            <a:spLocks noGrp="1"/>
          </p:cNvSpPr>
          <p:nvPr>
            <p:ph type="title"/>
          </p:nvPr>
        </p:nvSpPr>
        <p:spPr>
          <a:xfrm>
            <a:off x="733425" y="127318"/>
            <a:ext cx="7800975" cy="563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  <a:prstGeom prst="rect">
            <a:avLst/>
          </a:prstGeom>
          <a:noFill/>
          <a:ln w="9525">
            <a:noFill/>
          </a:ln>
        </p:spPr>
        <p:txBody>
          <a:bodyPr lIns="89544" tIns="44772" rIns="89544" bIns="44772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8788" y="1598613"/>
            <a:ext cx="8226425" cy="4527550"/>
          </a:xfrm>
          <a:prstGeom prst="rect">
            <a:avLst/>
          </a:prstGeom>
          <a:noFill/>
          <a:ln w="9525">
            <a:noFill/>
          </a:ln>
        </p:spPr>
        <p:txBody>
          <a:bodyPr lIns="89544" tIns="44772" rIns="89544" bIns="4477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8788" y="6245225"/>
            <a:ext cx="2130425" cy="476250"/>
          </a:xfrm>
          <a:prstGeom prst="rect">
            <a:avLst/>
          </a:prstGeom>
          <a:noFill/>
          <a:ln w="9525">
            <a:noFill/>
          </a:ln>
        </p:spPr>
        <p:txBody>
          <a:bodyPr lIns="89544" tIns="44772" rIns="89544" bIns="44772"/>
          <a:lstStyle>
            <a:lvl1pPr>
              <a:defRPr sz="1300"/>
            </a:lvl1pPr>
          </a:lstStyle>
          <a:p>
            <a:pPr lvl="0"/>
            <a:r>
              <a:rPr lang="en-US" altLang="zh-CN" smtClean="0"/>
              <a:t>www.gdkjps.net</a:t>
            </a:r>
            <a:endParaRPr 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2613" y="6245225"/>
            <a:ext cx="2898775" cy="476250"/>
          </a:xfrm>
          <a:prstGeom prst="rect">
            <a:avLst/>
          </a:prstGeom>
          <a:noFill/>
          <a:ln w="9525">
            <a:noFill/>
          </a:ln>
        </p:spPr>
        <p:txBody>
          <a:bodyPr lIns="89544" tIns="44772" rIns="89544" bIns="44772"/>
          <a:lstStyle>
            <a:lvl1pPr algn="ctr">
              <a:defRPr sz="1300"/>
            </a:lvl1pPr>
          </a:lstStyle>
          <a:p>
            <a:pPr lvl="0"/>
            <a:r>
              <a:rPr lang="zh-CN" altLang="en-US" smtClean="0"/>
              <a:t>广东省会计人员高级职称评审管理系统</a:t>
            </a:r>
            <a:endParaRPr lang="en-US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4788" y="6245225"/>
            <a:ext cx="2130425" cy="476250"/>
          </a:xfrm>
          <a:prstGeom prst="rect">
            <a:avLst/>
          </a:prstGeom>
          <a:noFill/>
          <a:ln w="9525">
            <a:noFill/>
          </a:ln>
        </p:spPr>
        <p:txBody>
          <a:bodyPr lIns="89544" tIns="44772" rIns="89544" bIns="44772"/>
          <a:lstStyle>
            <a:lvl1pPr algn="r">
              <a:defRPr sz="13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ctr" defTabSz="895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6550" lvl="0" indent="-33655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7075" lvl="1" indent="-2794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19505" lvl="2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67180" lvl="3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14855" lvl="4" indent="-224155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953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8181F3ED-E0B9-445F-A868-672CE2D0D99D}" type="datetimeFigureOut">
              <a:rPr lang="zh-CN" altLang="en-US" smtClean="0">
                <a:solidFill>
                  <a:prstClr val="black"/>
                </a:solidFill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6792E101-5B92-493B-8212-3C2BA902D532}" type="slidenum">
              <a:rPr lang="zh-CN" altLang="en-US" smtClean="0">
                <a:solidFill>
                  <a:prstClr val="black"/>
                </a:solidFill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9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868F1B7-56EC-4D40-BB92-373891CA0333}" type="datetimeFigureOut">
              <a:rPr lang="zh-CN" altLang="en-US" smtClean="0">
                <a:solidFill>
                  <a:prstClr val="black"/>
                </a:solidFill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2019-11-27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660016FB-7137-48D3-96CB-4DE1B8B38746}" type="slidenum">
              <a:rPr lang="zh-CN" altLang="en-US" smtClean="0">
                <a:solidFill>
                  <a:prstClr val="black"/>
                </a:solidFill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5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05070" y="1447852"/>
            <a:ext cx="5225981" cy="1752554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广东省高级、正高级</a:t>
            </a:r>
            <a:r>
              <a:rPr lang="zh-CN" altLang="en-US" sz="2400" dirty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会计师职</a:t>
            </a:r>
            <a:r>
              <a:rPr lang="zh-CN" altLang="en-US" sz="2400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称评审</a:t>
            </a:r>
            <a:r>
              <a:rPr lang="en-US" altLang="zh-CN" sz="2400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/>
            </a:r>
            <a:br>
              <a:rPr lang="en-US" altLang="zh-CN" sz="2400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</a:br>
            <a:r>
              <a:rPr lang="zh-CN" altLang="en-US" sz="2400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申报要求和申报流程讲解</a:t>
            </a:r>
            <a:endParaRPr lang="zh-CN" altLang="en-US" sz="2400" dirty="0">
              <a:solidFill>
                <a:srgbClr val="1B377F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05070" y="4038584"/>
            <a:ext cx="5111752" cy="1320802"/>
          </a:xfrm>
        </p:spPr>
        <p:txBody>
          <a:bodyPr/>
          <a:lstStyle/>
          <a:p>
            <a:r>
              <a:rPr lang="zh-CN" altLang="en-US" sz="1800" dirty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广东省会计学会</a:t>
            </a:r>
          </a:p>
          <a:p>
            <a:r>
              <a:rPr lang="en-US" altLang="zh-CN" sz="1800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2019.11.25</a:t>
            </a:r>
            <a:endParaRPr lang="en-US" altLang="zh-CN" sz="1800" dirty="0">
              <a:solidFill>
                <a:srgbClr val="1B377F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3022" y="1020276"/>
            <a:ext cx="8548462" cy="522805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申报评审有关要求</a:t>
            </a:r>
            <a:endParaRPr lang="en-US" altLang="zh-CN" sz="3600" b="1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b="1" dirty="0" smtClean="0">
                <a:latin typeface="+mn-ea"/>
                <a:sym typeface="+mn-ea"/>
              </a:rPr>
              <a:t>    二、</a:t>
            </a:r>
            <a:r>
              <a:rPr lang="zh-CN" altLang="en-US" b="1" dirty="0"/>
              <a:t>需报送的纸质材料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>
                <a:latin typeface="+mn-ea"/>
                <a:sym typeface="+mn-ea"/>
              </a:rPr>
              <a:t> </a:t>
            </a:r>
            <a:r>
              <a:rPr lang="zh-CN" altLang="en-US" dirty="0" smtClean="0">
                <a:latin typeface="+mn-ea"/>
                <a:sym typeface="+mn-ea"/>
              </a:rPr>
              <a:t>   （</a:t>
            </a:r>
            <a:r>
              <a:rPr lang="en-US" altLang="zh-CN" dirty="0" smtClean="0">
                <a:latin typeface="+mn-ea"/>
                <a:sym typeface="+mn-ea"/>
              </a:rPr>
              <a:t>1</a:t>
            </a:r>
            <a:r>
              <a:rPr lang="zh-CN" altLang="en-US" dirty="0" smtClean="0">
                <a:latin typeface="+mn-ea"/>
                <a:sym typeface="+mn-ea"/>
              </a:rPr>
              <a:t>）</a:t>
            </a:r>
            <a:r>
              <a:rPr lang="en-US" altLang="zh-CN" dirty="0" smtClean="0">
                <a:latin typeface="+mn-ea"/>
                <a:sym typeface="+mn-ea"/>
              </a:rPr>
              <a:t>《</a:t>
            </a:r>
            <a:r>
              <a:rPr lang="zh-CN" altLang="en-US" dirty="0">
                <a:latin typeface="+mn-ea"/>
                <a:sym typeface="+mn-ea"/>
              </a:rPr>
              <a:t>广东省职称评审表</a:t>
            </a:r>
            <a:r>
              <a:rPr lang="en-US" altLang="zh-CN" dirty="0" smtClean="0">
                <a:latin typeface="+mn-ea"/>
                <a:sym typeface="+mn-ea"/>
              </a:rPr>
              <a:t>》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 （</a:t>
            </a:r>
            <a:r>
              <a:rPr lang="en-US" altLang="zh-CN" dirty="0" smtClean="0">
                <a:latin typeface="+mn-ea"/>
                <a:sym typeface="+mn-ea"/>
              </a:rPr>
              <a:t>2</a:t>
            </a:r>
            <a:r>
              <a:rPr lang="zh-CN" altLang="en-US" dirty="0" smtClean="0">
                <a:latin typeface="+mn-ea"/>
                <a:sym typeface="+mn-ea"/>
              </a:rPr>
              <a:t>）</a:t>
            </a:r>
            <a:r>
              <a:rPr lang="en-US" altLang="zh-CN" dirty="0" smtClean="0">
                <a:latin typeface="+mn-ea"/>
                <a:sym typeface="+mn-ea"/>
              </a:rPr>
              <a:t>《</a:t>
            </a:r>
            <a:r>
              <a:rPr lang="zh-CN" altLang="en-US" dirty="0">
                <a:latin typeface="+mn-ea"/>
                <a:sym typeface="+mn-ea"/>
              </a:rPr>
              <a:t>（）级职称申报人基本情况及评审登记表</a:t>
            </a:r>
            <a:r>
              <a:rPr lang="en-US" altLang="zh-CN" dirty="0" smtClean="0">
                <a:latin typeface="+mn-ea"/>
                <a:sym typeface="+mn-ea"/>
              </a:rPr>
              <a:t>》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 （</a:t>
            </a:r>
            <a:r>
              <a:rPr lang="en-US" altLang="zh-CN" dirty="0" smtClean="0">
                <a:latin typeface="+mn-ea"/>
                <a:sym typeface="+mn-ea"/>
              </a:rPr>
              <a:t>3</a:t>
            </a:r>
            <a:r>
              <a:rPr lang="zh-CN" altLang="en-US" dirty="0" smtClean="0">
                <a:latin typeface="+mn-ea"/>
                <a:sym typeface="+mn-ea"/>
              </a:rPr>
              <a:t>）</a:t>
            </a:r>
            <a:r>
              <a:rPr lang="en-US" altLang="zh-CN" dirty="0" smtClean="0">
                <a:latin typeface="+mn-ea"/>
                <a:sym typeface="+mn-ea"/>
              </a:rPr>
              <a:t>《</a:t>
            </a:r>
            <a:r>
              <a:rPr lang="en-US" altLang="zh-CN" dirty="0">
                <a:latin typeface="+mn-ea"/>
                <a:sym typeface="+mn-ea"/>
              </a:rPr>
              <a:t>2019</a:t>
            </a:r>
            <a:r>
              <a:rPr lang="zh-CN" altLang="en-US" dirty="0">
                <a:latin typeface="+mn-ea"/>
                <a:sym typeface="+mn-ea"/>
              </a:rPr>
              <a:t>年广东省会计职称评审表移交登记表</a:t>
            </a:r>
            <a:r>
              <a:rPr lang="en-US" altLang="zh-CN" dirty="0" smtClean="0">
                <a:latin typeface="+mn-ea"/>
                <a:sym typeface="+mn-ea"/>
              </a:rPr>
              <a:t>》</a:t>
            </a:r>
          </a:p>
          <a:p>
            <a:pPr marL="0" indent="0">
              <a:buNone/>
            </a:pPr>
            <a:endParaRPr lang="en-US" altLang="zh-CN" dirty="0" smtClean="0">
              <a:latin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57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3022" y="1020276"/>
            <a:ext cx="8319944" cy="2865912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申报评审有关要求</a:t>
            </a:r>
            <a:endParaRPr lang="en-US" altLang="zh-CN" sz="3600" b="1" dirty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b="1" dirty="0" smtClean="0">
                <a:latin typeface="+mn-ea"/>
                <a:sym typeface="+mn-ea"/>
              </a:rPr>
              <a:t>    三、</a:t>
            </a:r>
            <a:r>
              <a:rPr lang="zh-CN" altLang="en-US" b="1" dirty="0">
                <a:latin typeface="+mn-ea"/>
                <a:sym typeface="+mn-ea"/>
              </a:rPr>
              <a:t>纸质材料</a:t>
            </a:r>
            <a:r>
              <a:rPr lang="zh-CN" altLang="en-US" b="1" dirty="0" smtClean="0">
                <a:latin typeface="+mn-ea"/>
                <a:sym typeface="+mn-ea"/>
              </a:rPr>
              <a:t>报送方式</a:t>
            </a:r>
            <a:endParaRPr lang="en-US" altLang="zh-CN" b="1" dirty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 （</a:t>
            </a:r>
            <a:r>
              <a:rPr lang="en-US" altLang="zh-CN" dirty="0" smtClean="0">
                <a:latin typeface="+mn-ea"/>
                <a:sym typeface="+mn-ea"/>
              </a:rPr>
              <a:t>1</a:t>
            </a:r>
            <a:r>
              <a:rPr lang="zh-CN" altLang="en-US" dirty="0" smtClean="0">
                <a:latin typeface="+mn-ea"/>
                <a:sym typeface="+mn-ea"/>
              </a:rPr>
              <a:t>）地市申报人</a:t>
            </a:r>
            <a:endParaRPr lang="en-US" altLang="zh-CN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solidFill>
                  <a:srgbClr val="1B377F"/>
                </a:solidFill>
                <a:latin typeface="+mn-ea"/>
                <a:sym typeface="+mn-ea"/>
              </a:rPr>
              <a:t>    （</a:t>
            </a:r>
            <a:r>
              <a:rPr lang="en-US" altLang="zh-CN" dirty="0" smtClean="0">
                <a:solidFill>
                  <a:srgbClr val="1B377F"/>
                </a:solidFill>
                <a:latin typeface="+mn-ea"/>
                <a:sym typeface="+mn-ea"/>
              </a:rPr>
              <a:t>2</a:t>
            </a:r>
            <a:r>
              <a:rPr lang="zh-CN" altLang="en-US" dirty="0" smtClean="0">
                <a:solidFill>
                  <a:srgbClr val="1B377F"/>
                </a:solidFill>
                <a:latin typeface="+mn-ea"/>
                <a:sym typeface="+mn-ea"/>
              </a:rPr>
              <a:t>）省直</a:t>
            </a:r>
            <a:r>
              <a:rPr lang="zh-CN" altLang="en-US" dirty="0">
                <a:solidFill>
                  <a:srgbClr val="1B377F"/>
                </a:solidFill>
                <a:latin typeface="+mn-ea"/>
                <a:sym typeface="+mn-ea"/>
              </a:rPr>
              <a:t>单位申报人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（广州市北京路</a:t>
            </a: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376</a:t>
            </a: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号）</a:t>
            </a:r>
            <a:endParaRPr lang="en-US" altLang="zh-CN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  </a:t>
            </a:r>
            <a:endParaRPr lang="en-US" altLang="zh-CN" dirty="0" smtClean="0">
              <a:latin typeface="+mn-ea"/>
              <a:sym typeface="+mn-ea"/>
            </a:endParaRPr>
          </a:p>
          <a:p>
            <a:pPr marL="0" indent="0">
              <a:buNone/>
            </a:pPr>
            <a:r>
              <a:rPr lang="zh-CN" altLang="en-US" dirty="0" smtClean="0">
                <a:latin typeface="+mn-ea"/>
                <a:sym typeface="+mn-ea"/>
              </a:rPr>
              <a:t>●</a:t>
            </a:r>
            <a:r>
              <a:rPr lang="zh-CN" altLang="en-US" sz="2800" dirty="0">
                <a:latin typeface="+mn-ea"/>
                <a:sym typeface="+mn-ea"/>
              </a:rPr>
              <a:t>高评办不接受地市申报人及其所在单位报送的申报材料。</a:t>
            </a:r>
            <a:endParaRPr lang="en-US" altLang="zh-CN" sz="2800" dirty="0" smtClean="0">
              <a:latin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22" y="4215584"/>
            <a:ext cx="8297375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92100" y="1447852"/>
            <a:ext cx="7942300" cy="4495682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申报要点</a:t>
            </a:r>
            <a:endParaRPr lang="en-US" altLang="zh-CN" sz="3600" b="1" dirty="0" smtClean="0"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latin typeface="+mn-ea"/>
                <a:sym typeface="+mn-ea"/>
              </a:rPr>
              <a:t> </a:t>
            </a:r>
            <a:r>
              <a:rPr lang="en-US" altLang="zh-CN" b="1" dirty="0" smtClean="0">
                <a:latin typeface="+mn-ea"/>
                <a:sym typeface="+mn-ea"/>
              </a:rPr>
              <a:t>   </a:t>
            </a:r>
            <a:r>
              <a:rPr lang="zh-CN" altLang="en-US" b="1" dirty="0" smtClean="0">
                <a:latin typeface="+mn-ea"/>
                <a:sym typeface="+mn-ea"/>
              </a:rPr>
              <a:t>一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、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</a:rPr>
              <a:t>材料上传要求</a:t>
            </a:r>
            <a:r>
              <a:rPr lang="zh-CN" altLang="en-US" dirty="0" smtClean="0">
                <a:solidFill>
                  <a:srgbClr val="1B377F"/>
                </a:solidFill>
                <a:latin typeface="+mn-ea"/>
              </a:rPr>
              <a:t>（签名、公章）</a:t>
            </a:r>
            <a:endParaRPr lang="en-US" altLang="zh-CN" dirty="0" smtClean="0">
              <a:solidFill>
                <a:srgbClr val="1B377F"/>
              </a:solidFill>
              <a:latin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1B377F"/>
                </a:solidFill>
                <a:latin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</a:rPr>
              <a:t> 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</a:rPr>
              <a:t>二、公开发布的论文</a:t>
            </a:r>
            <a:r>
              <a:rPr lang="zh-CN" altLang="en-US" dirty="0" smtClean="0">
                <a:solidFill>
                  <a:srgbClr val="1B377F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rgbClr val="1B377F"/>
                </a:solidFill>
                <a:latin typeface="+mn-ea"/>
              </a:rPr>
              <a:t>30%</a:t>
            </a:r>
            <a:r>
              <a:rPr lang="zh-CN" altLang="en-US" dirty="0">
                <a:solidFill>
                  <a:srgbClr val="1B377F"/>
                </a:solidFill>
                <a:latin typeface="+mn-ea"/>
              </a:rPr>
              <a:t>（含）以下）</a:t>
            </a:r>
            <a:endParaRPr lang="en-US" altLang="zh-CN" dirty="0" smtClean="0">
              <a:solidFill>
                <a:srgbClr val="1B377F"/>
              </a:solidFill>
              <a:latin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1B377F"/>
                </a:solidFill>
                <a:latin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</a:rPr>
              <a:t> 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</a:rPr>
              <a:t>三、申报材料时效</a:t>
            </a:r>
            <a:r>
              <a:rPr lang="zh-CN" altLang="en-US" dirty="0" smtClean="0">
                <a:solidFill>
                  <a:srgbClr val="1B377F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rgbClr val="1B377F"/>
                </a:solidFill>
                <a:latin typeface="+mn-ea"/>
              </a:rPr>
              <a:t>2019</a:t>
            </a:r>
            <a:r>
              <a:rPr lang="zh-CN" altLang="en-US" dirty="0">
                <a:solidFill>
                  <a:srgbClr val="1B377F"/>
                </a:solidFill>
                <a:latin typeface="+mn-ea"/>
              </a:rPr>
              <a:t>年</a:t>
            </a:r>
            <a:r>
              <a:rPr lang="en-US" altLang="zh-CN" dirty="0">
                <a:solidFill>
                  <a:srgbClr val="1B377F"/>
                </a:solidFill>
                <a:latin typeface="+mn-ea"/>
              </a:rPr>
              <a:t>8</a:t>
            </a:r>
            <a:r>
              <a:rPr lang="zh-CN" altLang="en-US" dirty="0">
                <a:solidFill>
                  <a:srgbClr val="1B377F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1B377F"/>
                </a:solidFill>
                <a:latin typeface="+mn-ea"/>
              </a:rPr>
              <a:t>31</a:t>
            </a:r>
            <a:r>
              <a:rPr lang="zh-CN" altLang="en-US" dirty="0">
                <a:solidFill>
                  <a:srgbClr val="1B377F"/>
                </a:solidFill>
                <a:latin typeface="+mn-ea"/>
              </a:rPr>
              <a:t>日）</a:t>
            </a:r>
            <a:endParaRPr lang="en-US" altLang="zh-CN" dirty="0" smtClean="0">
              <a:solidFill>
                <a:srgbClr val="1B377F"/>
              </a:solidFill>
              <a:latin typeface="+mn-ea"/>
            </a:endParaRPr>
          </a:p>
          <a:p>
            <a:pPr marL="0" indent="0">
              <a:lnSpc>
                <a:spcPts val="5400"/>
              </a:lnSpc>
              <a:buNone/>
            </a:pPr>
            <a:endParaRPr lang="en-US" altLang="zh-CN" sz="3600" dirty="0" smtClean="0">
              <a:solidFill>
                <a:srgbClr val="1B377F"/>
              </a:solidFill>
              <a:latin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39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92100" y="1143059"/>
            <a:ext cx="8094592" cy="5415301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在线上传的材料</a:t>
            </a:r>
            <a:endParaRPr lang="en-US" altLang="zh-CN" sz="3600" b="1" dirty="0" smtClean="0"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latin typeface="+mn-ea"/>
                <a:sym typeface="+mn-ea"/>
              </a:rPr>
              <a:t> </a:t>
            </a:r>
            <a:r>
              <a:rPr lang="en-US" altLang="zh-CN" b="1" dirty="0" smtClean="0">
                <a:latin typeface="+mn-ea"/>
                <a:sym typeface="+mn-ea"/>
              </a:rPr>
              <a:t>   </a:t>
            </a:r>
            <a:r>
              <a:rPr lang="zh-CN" altLang="en-US" b="1" dirty="0" smtClean="0">
                <a:latin typeface="+mn-ea"/>
                <a:sym typeface="+mn-ea"/>
              </a:rPr>
              <a:t>一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、佐证材料类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1B377F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1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）社保凭证</a:t>
            </a:r>
            <a:r>
              <a:rPr lang="en-US" altLang="zh-CN" dirty="0" smtClean="0">
                <a:solidFill>
                  <a:srgbClr val="1B377F"/>
                </a:solidFill>
                <a:latin typeface="+mn-ea"/>
                <a:sym typeface="+mn-ea"/>
              </a:rPr>
              <a:t>          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2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）证书证明材料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1B377F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3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）业绩成果材料</a:t>
            </a:r>
            <a:r>
              <a:rPr lang="en-US" altLang="zh-CN" b="1" dirty="0">
                <a:solidFill>
                  <a:srgbClr val="1B377F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  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4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）学术成果材料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 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5</a:t>
            </a:r>
            <a:r>
              <a:rPr lang="zh-CN" altLang="en-US" b="1" dirty="0">
                <a:solidFill>
                  <a:srgbClr val="1B377F"/>
                </a:solidFill>
                <a:latin typeface="+mn-ea"/>
                <a:sym typeface="+mn-ea"/>
              </a:rPr>
              <a:t>）业绩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报告             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6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）承诺书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sym typeface="+mn-ea"/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sym typeface="+mn-ea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sym typeface="+mn-ea"/>
              </a:rPr>
              <a:t>）委托评审函</a:t>
            </a:r>
            <a:endParaRPr lang="en-US" altLang="zh-CN" b="1" dirty="0" smtClean="0">
              <a:solidFill>
                <a:srgbClr val="FF0000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endParaRPr lang="en-US" altLang="zh-CN" sz="3600" dirty="0" smtClean="0">
              <a:solidFill>
                <a:srgbClr val="1B377F"/>
              </a:solidFill>
              <a:latin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39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33425" y="859259"/>
            <a:ext cx="7343683" cy="5415301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在线上传的材料</a:t>
            </a:r>
            <a:endParaRPr lang="en-US" altLang="zh-CN" sz="3600" b="1" dirty="0" smtClean="0"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latin typeface="+mn-ea"/>
                <a:sym typeface="+mn-ea"/>
              </a:rPr>
              <a:t> </a:t>
            </a:r>
            <a:r>
              <a:rPr lang="en-US" altLang="zh-CN" b="1" dirty="0" smtClean="0">
                <a:latin typeface="+mn-ea"/>
                <a:sym typeface="+mn-ea"/>
              </a:rPr>
              <a:t>   </a:t>
            </a:r>
            <a:r>
              <a:rPr lang="zh-CN" altLang="en-US" b="1" dirty="0">
                <a:latin typeface="+mn-ea"/>
                <a:sym typeface="+mn-ea"/>
              </a:rPr>
              <a:t>二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、表格类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1B377F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1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）</a:t>
            </a:r>
            <a:r>
              <a:rPr lang="zh-CN" altLang="en-US" b="1" dirty="0">
                <a:solidFill>
                  <a:srgbClr val="1B377F"/>
                </a:solidFill>
                <a:latin typeface="+mn-ea"/>
                <a:sym typeface="+mn-ea"/>
              </a:rPr>
              <a:t>考核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登记表        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1B377F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2</a:t>
            </a:r>
            <a:r>
              <a:rPr lang="zh-CN" altLang="en-US" b="1" dirty="0">
                <a:solidFill>
                  <a:srgbClr val="1B377F"/>
                </a:solidFill>
                <a:latin typeface="+mn-ea"/>
                <a:sym typeface="+mn-ea"/>
              </a:rPr>
              <a:t>）评前公示情况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表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   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3</a:t>
            </a:r>
            <a:r>
              <a:rPr lang="zh-CN" altLang="en-US" b="1" dirty="0">
                <a:solidFill>
                  <a:srgbClr val="1B377F"/>
                </a:solidFill>
                <a:latin typeface="+mn-ea"/>
                <a:sym typeface="+mn-ea"/>
              </a:rPr>
              <a:t>）符合条件自评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表 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1B377F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  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（</a:t>
            </a:r>
            <a:r>
              <a:rPr lang="en-US" altLang="zh-CN" b="1" dirty="0" smtClean="0">
                <a:solidFill>
                  <a:srgbClr val="1B377F"/>
                </a:solidFill>
                <a:latin typeface="+mn-ea"/>
                <a:sym typeface="+mn-ea"/>
              </a:rPr>
              <a:t>4</a:t>
            </a:r>
            <a:r>
              <a:rPr lang="zh-CN" altLang="en-US" b="1" dirty="0">
                <a:solidFill>
                  <a:srgbClr val="1B377F"/>
                </a:solidFill>
                <a:latin typeface="+mn-ea"/>
                <a:sym typeface="+mn-ea"/>
              </a:rPr>
              <a:t>）评审结构化自评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  <a:sym typeface="+mn-ea"/>
              </a:rPr>
              <a:t>表</a:t>
            </a:r>
            <a:endParaRPr lang="en-US" altLang="zh-CN" b="1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  <a:sym typeface="+mn-ea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sym typeface="+mn-ea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sym typeface="+mn-ea"/>
              </a:rPr>
              <a:t> （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sym typeface="+mn-ea"/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sym typeface="+mn-ea"/>
              </a:rPr>
              <a:t>）主要业绩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sym typeface="+mn-ea"/>
              </a:rPr>
              <a:t>情况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sym typeface="+mn-ea"/>
              </a:rPr>
              <a:t>表（正高）</a:t>
            </a:r>
            <a:endParaRPr lang="en-US" altLang="zh-CN" sz="3600" dirty="0" smtClean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18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33506" y="690880"/>
            <a:ext cx="8534176" cy="601463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在线申报安排</a:t>
            </a:r>
            <a:endParaRPr lang="en-US" altLang="zh-CN" sz="3600" b="1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 smtClean="0">
                <a:latin typeface="+mn-ea"/>
                <a:sym typeface="+mn-ea"/>
              </a:rPr>
              <a:t>    </a:t>
            </a:r>
            <a:r>
              <a:rPr lang="zh-CN" altLang="en-US" sz="2800" dirty="0" smtClean="0">
                <a:latin typeface="+mn-ea"/>
                <a:sym typeface="+mn-ea"/>
              </a:rPr>
              <a:t>一、个人</a:t>
            </a:r>
            <a:r>
              <a:rPr lang="zh-CN" altLang="en-US" sz="2800" dirty="0">
                <a:latin typeface="+mn-ea"/>
                <a:sym typeface="+mn-ea"/>
              </a:rPr>
              <a:t>申报（</a:t>
            </a:r>
            <a:r>
              <a:rPr lang="en-US" altLang="zh-CN" sz="2800" dirty="0">
                <a:latin typeface="+mn-ea"/>
                <a:sym typeface="+mn-ea"/>
              </a:rPr>
              <a:t>2019</a:t>
            </a:r>
            <a:r>
              <a:rPr lang="zh-CN" altLang="en-US" sz="2800" dirty="0">
                <a:latin typeface="+mn-ea"/>
                <a:sym typeface="+mn-ea"/>
              </a:rPr>
              <a:t>年</a:t>
            </a:r>
            <a:r>
              <a:rPr lang="en-US" altLang="zh-CN" sz="2800" dirty="0">
                <a:latin typeface="+mn-ea"/>
                <a:sym typeface="+mn-ea"/>
              </a:rPr>
              <a:t>12</a:t>
            </a:r>
            <a:r>
              <a:rPr lang="zh-CN" altLang="en-US" sz="2800" dirty="0">
                <a:latin typeface="+mn-ea"/>
                <a:sym typeface="+mn-ea"/>
              </a:rPr>
              <a:t>月</a:t>
            </a:r>
            <a:r>
              <a:rPr lang="en-US" altLang="zh-CN" sz="2800" dirty="0">
                <a:latin typeface="+mn-ea"/>
                <a:sym typeface="+mn-ea"/>
              </a:rPr>
              <a:t>2</a:t>
            </a:r>
            <a:r>
              <a:rPr lang="zh-CN" altLang="en-US" sz="2800" dirty="0">
                <a:latin typeface="+mn-ea"/>
                <a:sym typeface="+mn-ea"/>
              </a:rPr>
              <a:t>日至</a:t>
            </a:r>
            <a:r>
              <a:rPr lang="en-US" altLang="zh-CN" sz="2800" dirty="0">
                <a:latin typeface="+mn-ea"/>
                <a:sym typeface="+mn-ea"/>
              </a:rPr>
              <a:t>12</a:t>
            </a:r>
            <a:r>
              <a:rPr lang="zh-CN" altLang="en-US" sz="2800" dirty="0">
                <a:latin typeface="+mn-ea"/>
                <a:sym typeface="+mn-ea"/>
              </a:rPr>
              <a:t>月</a:t>
            </a:r>
            <a:r>
              <a:rPr lang="en-US" altLang="zh-CN" sz="2800" dirty="0">
                <a:latin typeface="+mn-ea"/>
                <a:sym typeface="+mn-ea"/>
              </a:rPr>
              <a:t>15</a:t>
            </a:r>
            <a:r>
              <a:rPr lang="zh-CN" altLang="en-US" sz="2800" dirty="0">
                <a:latin typeface="+mn-ea"/>
                <a:sym typeface="+mn-ea"/>
              </a:rPr>
              <a:t>日</a:t>
            </a:r>
            <a:r>
              <a:rPr lang="en-US" altLang="zh-CN" sz="2800" dirty="0">
                <a:latin typeface="+mn-ea"/>
                <a:sym typeface="+mn-ea"/>
              </a:rPr>
              <a:t>24</a:t>
            </a:r>
            <a:r>
              <a:rPr lang="zh-CN" altLang="en-US" sz="2800" dirty="0">
                <a:latin typeface="+mn-ea"/>
                <a:sym typeface="+mn-ea"/>
              </a:rPr>
              <a:t>时</a:t>
            </a:r>
            <a:r>
              <a:rPr lang="zh-CN" altLang="en-US" sz="2800" dirty="0" smtClean="0">
                <a:latin typeface="+mn-ea"/>
                <a:sym typeface="+mn-ea"/>
              </a:rPr>
              <a:t>）</a:t>
            </a:r>
            <a:endParaRPr lang="en-US" altLang="zh-CN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en-US" sz="2800" dirty="0" smtClean="0">
                <a:latin typeface="+mn-ea"/>
              </a:rPr>
              <a:t>二、单位</a:t>
            </a:r>
            <a:r>
              <a:rPr lang="zh-CN" altLang="en-US" sz="2800" dirty="0">
                <a:latin typeface="+mn-ea"/>
              </a:rPr>
              <a:t>审核（截止时间为</a:t>
            </a:r>
            <a:r>
              <a:rPr lang="en-US" altLang="zh-CN" sz="2800" dirty="0">
                <a:latin typeface="+mn-ea"/>
              </a:rPr>
              <a:t>2019</a:t>
            </a:r>
            <a:r>
              <a:rPr lang="zh-CN" altLang="en-US" sz="2800" dirty="0">
                <a:latin typeface="+mn-ea"/>
              </a:rPr>
              <a:t>年</a:t>
            </a:r>
            <a:r>
              <a:rPr lang="en-US" altLang="zh-CN" sz="2800" dirty="0">
                <a:latin typeface="+mn-ea"/>
              </a:rPr>
              <a:t>12</a:t>
            </a:r>
            <a:r>
              <a:rPr lang="zh-CN" altLang="en-US" sz="2800" dirty="0">
                <a:latin typeface="+mn-ea"/>
              </a:rPr>
              <a:t>月</a:t>
            </a:r>
            <a:r>
              <a:rPr lang="en-US" altLang="zh-CN" sz="2800" dirty="0">
                <a:latin typeface="+mn-ea"/>
              </a:rPr>
              <a:t>27</a:t>
            </a:r>
            <a:r>
              <a:rPr lang="zh-CN" altLang="en-US" sz="2800" dirty="0">
                <a:latin typeface="+mn-ea"/>
              </a:rPr>
              <a:t>日</a:t>
            </a:r>
            <a:r>
              <a:rPr lang="en-US" altLang="zh-CN" sz="2800" dirty="0">
                <a:latin typeface="+mn-ea"/>
              </a:rPr>
              <a:t>24</a:t>
            </a:r>
            <a:r>
              <a:rPr lang="zh-CN" altLang="en-US" sz="2800" dirty="0">
                <a:latin typeface="+mn-ea"/>
              </a:rPr>
              <a:t>时）</a:t>
            </a:r>
            <a:endParaRPr lang="en-US" altLang="zh-CN" sz="2800" dirty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 smtClean="0">
                <a:latin typeface="+mn-ea"/>
                <a:sym typeface="+mn-ea"/>
              </a:rPr>
              <a:t>    </a:t>
            </a:r>
            <a:r>
              <a:rPr lang="zh-CN" altLang="en-US" sz="2800" dirty="0" smtClean="0">
                <a:latin typeface="+mn-ea"/>
                <a:sym typeface="+mn-ea"/>
              </a:rPr>
              <a:t>三、市</a:t>
            </a:r>
            <a:r>
              <a:rPr lang="zh-CN" altLang="en-US" sz="2800" dirty="0">
                <a:latin typeface="+mn-ea"/>
                <a:sym typeface="+mn-ea"/>
              </a:rPr>
              <a:t>人力资源社会保障部门、省直主管部门审核（截止时间为</a:t>
            </a:r>
            <a:r>
              <a:rPr lang="en-US" altLang="zh-CN" sz="2800" dirty="0">
                <a:latin typeface="+mn-ea"/>
                <a:sym typeface="+mn-ea"/>
              </a:rPr>
              <a:t>2020</a:t>
            </a:r>
            <a:r>
              <a:rPr lang="zh-CN" altLang="en-US" sz="2800" dirty="0">
                <a:latin typeface="+mn-ea"/>
                <a:sym typeface="+mn-ea"/>
              </a:rPr>
              <a:t>年</a:t>
            </a:r>
            <a:r>
              <a:rPr lang="en-US" altLang="zh-CN" sz="2800" dirty="0">
                <a:latin typeface="+mn-ea"/>
                <a:sym typeface="+mn-ea"/>
              </a:rPr>
              <a:t>1</a:t>
            </a:r>
            <a:r>
              <a:rPr lang="zh-CN" altLang="en-US" sz="2800" dirty="0">
                <a:latin typeface="+mn-ea"/>
                <a:sym typeface="+mn-ea"/>
              </a:rPr>
              <a:t>月</a:t>
            </a:r>
            <a:r>
              <a:rPr lang="en-US" altLang="zh-CN" sz="2800" dirty="0">
                <a:latin typeface="+mn-ea"/>
                <a:sym typeface="+mn-ea"/>
              </a:rPr>
              <a:t>6</a:t>
            </a:r>
            <a:r>
              <a:rPr lang="zh-CN" altLang="en-US" sz="2800" dirty="0" smtClean="0">
                <a:latin typeface="+mn-ea"/>
                <a:sym typeface="+mn-ea"/>
              </a:rPr>
              <a:t>日</a:t>
            </a:r>
            <a:r>
              <a:rPr lang="en-US" altLang="zh-CN" sz="2800" dirty="0" smtClean="0">
                <a:latin typeface="+mn-ea"/>
                <a:sym typeface="+mn-ea"/>
              </a:rPr>
              <a:t>24</a:t>
            </a:r>
            <a:r>
              <a:rPr lang="zh-CN" altLang="en-US" sz="2800" dirty="0">
                <a:latin typeface="+mn-ea"/>
                <a:sym typeface="+mn-ea"/>
              </a:rPr>
              <a:t>时</a:t>
            </a:r>
            <a:r>
              <a:rPr lang="zh-CN" altLang="en-US" sz="2800" dirty="0" smtClean="0">
                <a:latin typeface="+mn-ea"/>
                <a:sym typeface="+mn-ea"/>
              </a:rPr>
              <a:t>）</a:t>
            </a:r>
            <a:endParaRPr lang="en-US" altLang="zh-CN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>
                <a:latin typeface="+mn-ea"/>
                <a:sym typeface="+mn-ea"/>
              </a:rPr>
              <a:t> </a:t>
            </a:r>
            <a:r>
              <a:rPr lang="en-US" altLang="zh-CN" sz="2800" dirty="0" smtClean="0">
                <a:latin typeface="+mn-ea"/>
                <a:sym typeface="+mn-ea"/>
              </a:rPr>
              <a:t>     </a:t>
            </a:r>
            <a:r>
              <a:rPr lang="zh-CN" altLang="en-US" sz="2800" dirty="0">
                <a:latin typeface="+mn-ea"/>
                <a:sym typeface="+mn-ea"/>
              </a:rPr>
              <a:t>四、省高评委会办公室审核（截止时间为</a:t>
            </a:r>
            <a:r>
              <a:rPr lang="en-US" altLang="zh-CN" sz="2800" dirty="0">
                <a:latin typeface="+mn-ea"/>
                <a:sym typeface="+mn-ea"/>
              </a:rPr>
              <a:t>2020</a:t>
            </a:r>
            <a:r>
              <a:rPr lang="zh-CN" altLang="en-US" sz="2800" dirty="0">
                <a:latin typeface="+mn-ea"/>
                <a:sym typeface="+mn-ea"/>
              </a:rPr>
              <a:t>年</a:t>
            </a:r>
            <a:r>
              <a:rPr lang="en-US" altLang="zh-CN" sz="2800" dirty="0">
                <a:latin typeface="+mn-ea"/>
                <a:sym typeface="+mn-ea"/>
              </a:rPr>
              <a:t>1</a:t>
            </a:r>
            <a:r>
              <a:rPr lang="zh-CN" altLang="en-US" sz="2800" dirty="0">
                <a:latin typeface="+mn-ea"/>
                <a:sym typeface="+mn-ea"/>
              </a:rPr>
              <a:t>月</a:t>
            </a:r>
            <a:r>
              <a:rPr lang="en-US" altLang="zh-CN" sz="2800" dirty="0">
                <a:latin typeface="+mn-ea"/>
                <a:sym typeface="+mn-ea"/>
              </a:rPr>
              <a:t>12</a:t>
            </a:r>
            <a:r>
              <a:rPr lang="zh-CN" altLang="en-US" sz="2800" dirty="0">
                <a:latin typeface="+mn-ea"/>
                <a:sym typeface="+mn-ea"/>
              </a:rPr>
              <a:t>日</a:t>
            </a:r>
            <a:r>
              <a:rPr lang="en-US" altLang="zh-CN" sz="2800" dirty="0">
                <a:latin typeface="+mn-ea"/>
                <a:sym typeface="+mn-ea"/>
              </a:rPr>
              <a:t>24</a:t>
            </a:r>
            <a:r>
              <a:rPr lang="zh-CN" altLang="en-US" sz="2800" dirty="0">
                <a:latin typeface="+mn-ea"/>
                <a:sym typeface="+mn-ea"/>
              </a:rPr>
              <a:t>时</a:t>
            </a:r>
            <a:r>
              <a:rPr lang="zh-CN" altLang="en-US" sz="2800" dirty="0" smtClean="0">
                <a:latin typeface="+mn-ea"/>
                <a:sym typeface="+mn-ea"/>
              </a:rPr>
              <a:t>）</a:t>
            </a:r>
            <a:endParaRPr lang="en-US" altLang="zh-CN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>
                <a:latin typeface="+mn-ea"/>
                <a:sym typeface="+mn-ea"/>
              </a:rPr>
              <a:t> </a:t>
            </a:r>
            <a:r>
              <a:rPr lang="en-US" altLang="zh-CN" sz="2800" dirty="0" smtClean="0">
                <a:latin typeface="+mn-ea"/>
                <a:sym typeface="+mn-ea"/>
              </a:rPr>
              <a:t>     </a:t>
            </a:r>
            <a:r>
              <a:rPr lang="zh-CN" altLang="en-US" sz="2800" dirty="0">
                <a:latin typeface="+mn-ea"/>
                <a:sym typeface="+mn-ea"/>
              </a:rPr>
              <a:t>五、申报人网上缴费</a:t>
            </a:r>
            <a:r>
              <a:rPr lang="en-US" altLang="zh-CN" sz="2800" dirty="0">
                <a:latin typeface="+mn-ea"/>
                <a:sym typeface="+mn-ea"/>
              </a:rPr>
              <a:t>(</a:t>
            </a:r>
            <a:r>
              <a:rPr lang="zh-CN" altLang="en-US" sz="2800" dirty="0">
                <a:latin typeface="+mn-ea"/>
                <a:sym typeface="+mn-ea"/>
              </a:rPr>
              <a:t>截止时间为</a:t>
            </a:r>
            <a:r>
              <a:rPr lang="en-US" altLang="zh-CN" sz="2800" dirty="0">
                <a:latin typeface="+mn-ea"/>
                <a:sym typeface="+mn-ea"/>
              </a:rPr>
              <a:t>2020</a:t>
            </a:r>
            <a:r>
              <a:rPr lang="zh-CN" altLang="en-US" sz="2800" dirty="0">
                <a:latin typeface="+mn-ea"/>
                <a:sym typeface="+mn-ea"/>
              </a:rPr>
              <a:t>年</a:t>
            </a:r>
            <a:r>
              <a:rPr lang="en-US" altLang="zh-CN" sz="2800" dirty="0">
                <a:latin typeface="+mn-ea"/>
                <a:sym typeface="+mn-ea"/>
              </a:rPr>
              <a:t>1</a:t>
            </a:r>
            <a:r>
              <a:rPr lang="zh-CN" altLang="en-US" sz="2800" dirty="0">
                <a:latin typeface="+mn-ea"/>
                <a:sym typeface="+mn-ea"/>
              </a:rPr>
              <a:t>月</a:t>
            </a:r>
            <a:r>
              <a:rPr lang="en-US" altLang="zh-CN" sz="2800" dirty="0">
                <a:latin typeface="+mn-ea"/>
                <a:sym typeface="+mn-ea"/>
              </a:rPr>
              <a:t>14</a:t>
            </a:r>
            <a:r>
              <a:rPr lang="zh-CN" altLang="en-US" sz="2800" dirty="0">
                <a:latin typeface="+mn-ea"/>
                <a:sym typeface="+mn-ea"/>
              </a:rPr>
              <a:t>日</a:t>
            </a:r>
            <a:r>
              <a:rPr lang="en-US" altLang="zh-CN" sz="2800" dirty="0">
                <a:latin typeface="+mn-ea"/>
                <a:sym typeface="+mn-ea"/>
              </a:rPr>
              <a:t>24</a:t>
            </a:r>
            <a:r>
              <a:rPr lang="zh-CN" altLang="en-US" sz="2800" dirty="0">
                <a:latin typeface="+mn-ea"/>
                <a:sym typeface="+mn-ea"/>
              </a:rPr>
              <a:t>时</a:t>
            </a:r>
            <a:r>
              <a:rPr lang="en-US" altLang="zh-CN" sz="2800" dirty="0" smtClean="0">
                <a:latin typeface="+mn-ea"/>
                <a:sym typeface="+mn-ea"/>
              </a:rPr>
              <a:t>)</a:t>
            </a:r>
            <a:endParaRPr lang="zh-CN" altLang="en-US" sz="2800" dirty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endParaRPr lang="en-US" altLang="zh-CN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89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33424" y="1600248"/>
            <a:ext cx="7538841" cy="4267088"/>
          </a:xfrm>
        </p:spPr>
        <p:txBody>
          <a:bodyPr/>
          <a:lstStyle/>
          <a:p>
            <a:r>
              <a:rPr lang="zh-CN" altLang="en-US" sz="3600" b="1" dirty="0">
                <a:latin typeface="+mn-ea"/>
                <a:sym typeface="+mn-ea"/>
              </a:rPr>
              <a:t>纸质材料</a:t>
            </a:r>
            <a:r>
              <a:rPr lang="zh-CN" altLang="zh-CN" sz="3600" b="1" dirty="0" smtClean="0">
                <a:latin typeface="+mn-ea"/>
              </a:rPr>
              <a:t>报送</a:t>
            </a:r>
            <a:r>
              <a:rPr lang="zh-CN" altLang="en-US" sz="3600" b="1" dirty="0" smtClean="0">
                <a:latin typeface="+mn-ea"/>
              </a:rPr>
              <a:t>安排</a:t>
            </a:r>
            <a:endParaRPr lang="en-US" altLang="zh-CN" sz="3600" b="1" dirty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dirty="0" smtClean="0">
                <a:latin typeface="+mn-ea"/>
                <a:sym typeface="+mn-ea"/>
              </a:rPr>
              <a:t>   </a:t>
            </a:r>
            <a:r>
              <a:rPr lang="zh-CN" altLang="en-US" dirty="0" smtClean="0">
                <a:latin typeface="+mn-ea"/>
                <a:sym typeface="+mn-ea"/>
              </a:rPr>
              <a:t>一、</a:t>
            </a:r>
            <a:r>
              <a:rPr lang="zh-CN" altLang="zh-CN" dirty="0" smtClean="0">
                <a:latin typeface="+mn-ea"/>
              </a:rPr>
              <a:t>地市</a:t>
            </a:r>
            <a:r>
              <a:rPr lang="zh-CN" altLang="zh-CN" dirty="0">
                <a:latin typeface="+mn-ea"/>
              </a:rPr>
              <a:t>财政局</a:t>
            </a:r>
            <a:r>
              <a:rPr lang="zh-CN" altLang="zh-CN" dirty="0" smtClean="0">
                <a:latin typeface="+mn-ea"/>
              </a:rPr>
              <a:t>受理</a:t>
            </a:r>
            <a:r>
              <a:rPr lang="zh-CN" altLang="en-US" dirty="0">
                <a:latin typeface="+mn-ea"/>
              </a:rPr>
              <a:t>（截止时间为</a:t>
            </a:r>
            <a:r>
              <a:rPr lang="en-US" altLang="zh-CN" dirty="0">
                <a:latin typeface="+mn-ea"/>
              </a:rPr>
              <a:t>2020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月</a:t>
            </a:r>
            <a:r>
              <a:rPr lang="en-US" altLang="zh-CN" dirty="0">
                <a:latin typeface="+mn-ea"/>
              </a:rPr>
              <a:t>15</a:t>
            </a:r>
            <a:r>
              <a:rPr lang="zh-CN" altLang="en-US" dirty="0">
                <a:latin typeface="+mn-ea"/>
              </a:rPr>
              <a:t>日</a:t>
            </a:r>
            <a:r>
              <a:rPr lang="zh-CN" altLang="en-US" dirty="0" smtClean="0">
                <a:latin typeface="+mn-ea"/>
              </a:rPr>
              <a:t>）</a:t>
            </a:r>
            <a:endParaRPr lang="en-US" altLang="zh-CN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二、</a:t>
            </a:r>
            <a:r>
              <a:rPr lang="zh-CN" altLang="zh-CN" dirty="0" smtClean="0">
                <a:latin typeface="+mn-ea"/>
              </a:rPr>
              <a:t>省</a:t>
            </a:r>
            <a:r>
              <a:rPr lang="zh-CN" altLang="zh-CN" dirty="0">
                <a:latin typeface="+mn-ea"/>
              </a:rPr>
              <a:t>高评委会办公室</a:t>
            </a:r>
            <a:r>
              <a:rPr lang="zh-CN" altLang="zh-CN" dirty="0" smtClean="0">
                <a:latin typeface="+mn-ea"/>
              </a:rPr>
              <a:t>受理</a:t>
            </a:r>
            <a:r>
              <a:rPr lang="zh-CN" altLang="en-US" dirty="0">
                <a:latin typeface="+mn-ea"/>
              </a:rPr>
              <a:t>（截止时间为</a:t>
            </a:r>
            <a:r>
              <a:rPr lang="en-US" altLang="zh-CN" dirty="0">
                <a:latin typeface="+mn-ea"/>
              </a:rPr>
              <a:t>2020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月</a:t>
            </a:r>
            <a:r>
              <a:rPr lang="en-US" altLang="zh-CN" dirty="0">
                <a:latin typeface="+mn-ea"/>
              </a:rPr>
              <a:t>17</a:t>
            </a:r>
            <a:r>
              <a:rPr lang="zh-CN" altLang="en-US" dirty="0">
                <a:latin typeface="+mn-ea"/>
              </a:rPr>
              <a:t>日）</a:t>
            </a:r>
            <a:endParaRPr lang="en-US" altLang="zh-CN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39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1828872" y="2326356"/>
            <a:ext cx="5638652" cy="19408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>
                <a:latin typeface="+mn-ea"/>
                <a:sym typeface="+mn-ea"/>
              </a:rPr>
              <a:t>第二部分  </a:t>
            </a:r>
            <a:endParaRPr lang="en-US" altLang="zh-CN" b="1" dirty="0" smtClean="0">
              <a:latin typeface="+mn-ea"/>
              <a:sym typeface="+mn-ea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1B377F"/>
                </a:solidFill>
                <a:latin typeface="+mn-ea"/>
              </a:rPr>
              <a:t>广东省会计人员高级</a:t>
            </a:r>
            <a:r>
              <a:rPr lang="zh-CN" altLang="en-US" b="1" dirty="0" smtClean="0">
                <a:solidFill>
                  <a:srgbClr val="1B377F"/>
                </a:solidFill>
                <a:latin typeface="+mn-ea"/>
              </a:rPr>
              <a:t>职称</a:t>
            </a:r>
            <a:endParaRPr lang="en-US" altLang="zh-CN" b="1" dirty="0" smtClean="0">
              <a:solidFill>
                <a:srgbClr val="1B377F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solidFill>
                  <a:srgbClr val="1B377F"/>
                </a:solidFill>
                <a:latin typeface="+mn-ea"/>
              </a:rPr>
              <a:t>评审管理系统</a:t>
            </a: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系统介绍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94" y="1524050"/>
            <a:ext cx="7619800" cy="36537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       广东省</a:t>
            </a:r>
            <a:r>
              <a:rPr lang="zh-CN" altLang="en-US" dirty="0">
                <a:sym typeface="+mn-ea"/>
              </a:rPr>
              <a:t>会计人员高级职称评审</a:t>
            </a:r>
            <a:r>
              <a:rPr lang="zh-CN" altLang="en-US" dirty="0" smtClean="0">
                <a:sym typeface="+mn-ea"/>
              </a:rPr>
              <a:t>管理系统由省财政厅组织建设的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 dirty="0" smtClean="0">
                <a:sym typeface="+mn-ea"/>
              </a:rPr>
              <a:t>基于互联网，实现评审申报、资格审核、评委会评审、结果公示等全过程自动化、数字化、网络化的人机结合管理系统。系统服务于评审工作，并进一步规范工作流程，提高工作效率，达到科学管理的目的。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系统列表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80" y="5068057"/>
            <a:ext cx="6553028" cy="990574"/>
          </a:xfrm>
        </p:spPr>
        <p:txBody>
          <a:bodyPr/>
          <a:lstStyle/>
          <a:p>
            <a:pPr marL="0" indent="0" rtl="0" eaLnBrk="0" hangingPunct="0">
              <a:spcBef>
                <a:spcPts val="1200"/>
              </a:spcBef>
              <a:buClrTx/>
              <a:buNone/>
              <a:defRPr/>
            </a:pPr>
            <a:r>
              <a:rPr lang="en-US" altLang="zh-CN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●</a:t>
            </a:r>
            <a:r>
              <a:rPr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申报人登录                        </a:t>
            </a:r>
            <a:r>
              <a:rPr lang="en-US" altLang="zh-CN" sz="2000" kern="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●</a:t>
            </a:r>
            <a:r>
              <a:rPr lang="zh-CN" altLang="en-US" sz="2000" kern="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省直</a:t>
            </a:r>
            <a:r>
              <a:rPr lang="zh-CN" altLang="en-US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主管部门登录</a:t>
            </a:r>
            <a:endParaRPr lang="en-US" altLang="zh-CN" sz="2000" kern="0" dirty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 marL="0" indent="0" rtl="0" eaLnBrk="0" hangingPunct="0">
              <a:spcBef>
                <a:spcPts val="1200"/>
              </a:spcBef>
              <a:buClrTx/>
              <a:buNone/>
              <a:defRPr/>
            </a:pPr>
            <a:r>
              <a:rPr lang="en-US" altLang="zh-CN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●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申报单位</a:t>
            </a:r>
            <a:r>
              <a:rPr lang="zh-CN" altLang="en-US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登录                    </a:t>
            </a:r>
            <a:r>
              <a:rPr lang="zh-CN" altLang="en-US" sz="2000" kern="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●候选</a:t>
            </a:r>
            <a:r>
              <a:rPr lang="zh-CN" altLang="en-US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评委登录</a:t>
            </a:r>
            <a:r>
              <a:rPr lang="en-US" altLang="zh-CN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(</a:t>
            </a:r>
            <a:r>
              <a:rPr lang="zh-CN" altLang="en-US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不作讲解</a:t>
            </a:r>
            <a:r>
              <a:rPr lang="en-US" altLang="zh-CN" sz="2000" kern="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)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 marL="0" lvl="0" indent="0" rtl="0" eaLnBrk="0" hangingPunct="0">
              <a:spcBef>
                <a:spcPts val="1200"/>
              </a:spcBef>
              <a:buClrTx/>
              <a:buNone/>
              <a:defRPr/>
            </a:pPr>
            <a:r>
              <a:rPr lang="en-US" altLang="zh-CN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●</a:t>
            </a:r>
            <a:r>
              <a:rPr lang="zh-CN" altLang="en-US" sz="2000" kern="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市</a:t>
            </a:r>
            <a:r>
              <a:rPr lang="zh-CN" altLang="en-US" sz="2000" kern="0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人</a:t>
            </a:r>
            <a:r>
              <a:rPr lang="zh-CN" altLang="en-US" sz="2000" kern="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社部门登录</a:t>
            </a:r>
            <a:endParaRPr lang="en-US" altLang="zh-CN" sz="2000" kern="0" dirty="0" smtClean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82" y="738456"/>
            <a:ext cx="6521114" cy="4105659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255897" y="4925398"/>
            <a:ext cx="8507103" cy="613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zh-CN" altLang="en-US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1676476" y="2209832"/>
            <a:ext cx="6095840" cy="194082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>
                <a:latin typeface="+mn-ea"/>
                <a:sym typeface="+mn-ea"/>
              </a:rPr>
              <a:t>第一部分  </a:t>
            </a:r>
            <a:endParaRPr lang="en-US" altLang="zh-CN" b="1" dirty="0" smtClean="0">
              <a:latin typeface="+mn-ea"/>
              <a:sym typeface="+mn-ea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广东省高级、正高级</a:t>
            </a:r>
            <a:r>
              <a:rPr lang="zh-CN" altLang="en-US" b="1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会计师</a:t>
            </a:r>
            <a:endParaRPr lang="en-US" altLang="zh-CN" b="1" dirty="0" smtClean="0">
              <a:solidFill>
                <a:srgbClr val="1B377F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职称</a:t>
            </a:r>
            <a:r>
              <a:rPr lang="zh-CN" altLang="en-US" b="1" dirty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评审申报</a:t>
            </a:r>
            <a:r>
              <a:rPr lang="zh-CN" altLang="en-US" b="1" dirty="0" smtClean="0">
                <a:solidFill>
                  <a:srgbClr val="1B377F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要求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28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广东省会计人员高级职称评审管理系统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88529" y="955965"/>
            <a:ext cx="82868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3754" y="5453022"/>
            <a:ext cx="828680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95608" y="3032725"/>
            <a:ext cx="1074238" cy="502920"/>
          </a:xfrm>
          <a:prstGeom prst="rect">
            <a:avLst/>
          </a:prstGeom>
          <a:solidFill>
            <a:srgbClr val="F6F9F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填写申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报材料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05480" y="3107655"/>
            <a:ext cx="1007745" cy="360045"/>
          </a:xfrm>
          <a:prstGeom prst="rect">
            <a:avLst/>
          </a:prstGeom>
          <a:solidFill>
            <a:srgbClr val="EFF4F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审核材料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48225" y="3107655"/>
            <a:ext cx="1007745" cy="360045"/>
          </a:xfrm>
          <a:prstGeom prst="rect">
            <a:avLst/>
          </a:prstGeom>
          <a:solidFill>
            <a:srgbClr val="E7EFF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审核材料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3985" y="3107655"/>
            <a:ext cx="1007745" cy="360045"/>
          </a:xfrm>
          <a:prstGeom prst="rect">
            <a:avLst/>
          </a:prstGeom>
          <a:solidFill>
            <a:srgbClr val="DDE9F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审核材料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>
            <a:stCxn id="10" idx="3"/>
            <a:endCxn id="11" idx="1"/>
          </p:cNvCxnSpPr>
          <p:nvPr/>
        </p:nvCxnSpPr>
        <p:spPr>
          <a:xfrm>
            <a:off x="1769846" y="3284185"/>
            <a:ext cx="635634" cy="34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1" idx="3"/>
            <a:endCxn id="12" idx="1"/>
          </p:cNvCxnSpPr>
          <p:nvPr/>
        </p:nvCxnSpPr>
        <p:spPr>
          <a:xfrm>
            <a:off x="3413225" y="3287995"/>
            <a:ext cx="635000" cy="19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2159" y="360486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申报人</a:t>
            </a:r>
            <a:endParaRPr lang="zh-CN" alt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91840" y="3535645"/>
            <a:ext cx="90297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申报单位</a:t>
            </a:r>
            <a:endParaRPr lang="zh-CN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86216" y="345754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/>
              <a:t>市级人社部门</a:t>
            </a:r>
            <a:endParaRPr lang="en-US" altLang="zh-CN" sz="1400" b="1" dirty="0" smtClean="0"/>
          </a:p>
          <a:p>
            <a:pPr algn="ctr"/>
            <a:r>
              <a:rPr lang="zh-CN" altLang="en-US" sz="1400" b="1" dirty="0" smtClean="0"/>
              <a:t>省直主管部门</a:t>
            </a:r>
            <a:endParaRPr lang="zh-CN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34480" y="3514055"/>
            <a:ext cx="723265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高评办</a:t>
            </a:r>
          </a:p>
        </p:txBody>
      </p:sp>
      <p:cxnSp>
        <p:nvCxnSpPr>
          <p:cNvPr id="20" name="直接箭头连接符 19"/>
          <p:cNvCxnSpPr>
            <a:stCxn id="12" idx="3"/>
            <a:endCxn id="13" idx="1"/>
          </p:cNvCxnSpPr>
          <p:nvPr/>
        </p:nvCxnSpPr>
        <p:spPr>
          <a:xfrm>
            <a:off x="5056605" y="3287995"/>
            <a:ext cx="627380" cy="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33980" y="3296885"/>
            <a:ext cx="54356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提交</a:t>
            </a:r>
            <a:endParaRPr lang="zh-CN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33545" y="3296885"/>
            <a:ext cx="54356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通过</a:t>
            </a:r>
            <a:endParaRPr lang="zh-CN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076290" y="3296885"/>
            <a:ext cx="54356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通过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50942" y="2351231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返回修改及反馈审核结果</a:t>
            </a:r>
            <a:endParaRPr lang="zh-CN" altLang="en-US" sz="1400" dirty="0"/>
          </a:p>
        </p:txBody>
      </p:sp>
      <p:sp>
        <p:nvSpPr>
          <p:cNvPr id="30" name="矩形 29"/>
          <p:cNvSpPr/>
          <p:nvPr/>
        </p:nvSpPr>
        <p:spPr>
          <a:xfrm>
            <a:off x="7522670" y="3109306"/>
            <a:ext cx="1007745" cy="360045"/>
          </a:xfrm>
          <a:prstGeom prst="rect">
            <a:avLst/>
          </a:prstGeom>
          <a:solidFill>
            <a:srgbClr val="DDE9F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进入评审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6055" y="347535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通过并缴费</a:t>
            </a:r>
            <a:endParaRPr lang="zh-CN" altLang="en-US" sz="1400" dirty="0"/>
          </a:p>
        </p:txBody>
      </p:sp>
      <p:cxnSp>
        <p:nvCxnSpPr>
          <p:cNvPr id="32" name="直接箭头连接符 31"/>
          <p:cNvCxnSpPr>
            <a:stCxn id="13" idx="3"/>
          </p:cNvCxnSpPr>
          <p:nvPr/>
        </p:nvCxnSpPr>
        <p:spPr>
          <a:xfrm>
            <a:off x="6691730" y="3287678"/>
            <a:ext cx="830940" cy="1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96118" y="3521858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评审会 </a:t>
            </a:r>
          </a:p>
        </p:txBody>
      </p:sp>
      <p:sp>
        <p:nvSpPr>
          <p:cNvPr id="34" name="矩形 33"/>
          <p:cNvSpPr/>
          <p:nvPr/>
        </p:nvSpPr>
        <p:spPr>
          <a:xfrm>
            <a:off x="2874513" y="4290663"/>
            <a:ext cx="1714500" cy="357505"/>
          </a:xfrm>
          <a:prstGeom prst="rect">
            <a:avLst/>
          </a:prstGeom>
          <a:solidFill>
            <a:srgbClr val="F6F9F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不参加评审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1762225" y="3555330"/>
            <a:ext cx="1143000" cy="714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34" idx="0"/>
          </p:cNvCxnSpPr>
          <p:nvPr/>
        </p:nvCxnSpPr>
        <p:spPr>
          <a:xfrm rot="16200000" flipH="1">
            <a:off x="3160263" y="3719163"/>
            <a:ext cx="786130" cy="3575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34" idx="0"/>
          </p:cNvCxnSpPr>
          <p:nvPr/>
        </p:nvCxnSpPr>
        <p:spPr>
          <a:xfrm rot="5400000">
            <a:off x="3482208" y="3754723"/>
            <a:ext cx="78613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33980" y="3961730"/>
            <a:ext cx="723265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未提交</a:t>
            </a:r>
            <a:endParaRPr lang="zh-CN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834230" y="3890610"/>
            <a:ext cx="723265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不通过</a:t>
            </a:r>
            <a:endParaRPr lang="zh-CN" alt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68090" y="3890610"/>
            <a:ext cx="723265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不通过</a:t>
            </a:r>
            <a:endParaRPr lang="zh-CN" alt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478529" y="5029158"/>
            <a:ext cx="273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网上申报与审核工作流程图</a:t>
            </a:r>
            <a:endParaRPr lang="zh-CN" altLang="en-US" sz="1600" b="1" dirty="0"/>
          </a:p>
        </p:txBody>
      </p:sp>
      <p:cxnSp>
        <p:nvCxnSpPr>
          <p:cNvPr id="49" name="直接箭头连接符 48"/>
          <p:cNvCxnSpPr/>
          <p:nvPr/>
        </p:nvCxnSpPr>
        <p:spPr bwMode="auto">
          <a:xfrm>
            <a:off x="1632472" y="1609023"/>
            <a:ext cx="564360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2" name="直接连接符 51"/>
          <p:cNvCxnSpPr/>
          <p:nvPr/>
        </p:nvCxnSpPr>
        <p:spPr bwMode="auto">
          <a:xfrm rot="5400000">
            <a:off x="2069257" y="1468445"/>
            <a:ext cx="720000" cy="7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接连接符 56"/>
          <p:cNvCxnSpPr/>
          <p:nvPr/>
        </p:nvCxnSpPr>
        <p:spPr bwMode="auto">
          <a:xfrm rot="5400000">
            <a:off x="3712331" y="1467651"/>
            <a:ext cx="720000" cy="7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接连接符 57"/>
          <p:cNvCxnSpPr/>
          <p:nvPr/>
        </p:nvCxnSpPr>
        <p:spPr bwMode="auto">
          <a:xfrm rot="5400000">
            <a:off x="5355405" y="1467651"/>
            <a:ext cx="720000" cy="7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99745" y="1464931"/>
            <a:ext cx="86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12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日</a:t>
            </a:r>
            <a:endParaRPr lang="zh-CN" alt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503510" y="1179486"/>
            <a:ext cx="99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12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15</a:t>
            </a:r>
            <a:r>
              <a:rPr lang="zh-CN" altLang="en-US" sz="1400" dirty="0" smtClean="0"/>
              <a:t>日</a:t>
            </a:r>
            <a:endParaRPr lang="zh-CN" alt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145790" y="1179181"/>
            <a:ext cx="10687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12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27</a:t>
            </a:r>
            <a:r>
              <a:rPr lang="zh-CN" altLang="en-US" sz="1400" dirty="0" smtClean="0"/>
              <a:t>日</a:t>
            </a:r>
            <a:endParaRPr lang="zh-CN" alt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429124" y="1179181"/>
            <a:ext cx="135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2020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日</a:t>
            </a:r>
            <a:endParaRPr lang="zh-CN" alt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7286387" y="1432157"/>
            <a:ext cx="18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2019</a:t>
            </a:r>
            <a:r>
              <a:rPr lang="zh-CN" altLang="en-US" sz="1400" dirty="0" smtClean="0"/>
              <a:t>年的申报时间轴</a:t>
            </a:r>
            <a:endParaRPr lang="zh-CN" altLang="en-US" sz="1400" dirty="0"/>
          </a:p>
        </p:txBody>
      </p:sp>
      <p:cxnSp>
        <p:nvCxnSpPr>
          <p:cNvPr id="54" name="直接箭头连接符 53"/>
          <p:cNvCxnSpPr/>
          <p:nvPr/>
        </p:nvCxnSpPr>
        <p:spPr>
          <a:xfrm flipH="1">
            <a:off x="4635241" y="3506136"/>
            <a:ext cx="1109874" cy="779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31333" y="38940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不通过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5609" y="5585113"/>
            <a:ext cx="828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●提交</a:t>
            </a:r>
            <a:r>
              <a:rPr lang="zh-CN" altLang="en-US" sz="1600" dirty="0" smtClean="0">
                <a:latin typeface="+mn-ea"/>
              </a:rPr>
              <a:t>：申报材料逐级递交。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●返回</a:t>
            </a:r>
            <a:r>
              <a:rPr lang="zh-CN" altLang="en-US" sz="1600" dirty="0" smtClean="0">
                <a:latin typeface="+mn-ea"/>
              </a:rPr>
              <a:t>修改：申报材料会直接返回给申报人。（返回修改过的申报材料，重新提交后，不能再撤销提交。）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9" name="TextBox 62"/>
          <p:cNvSpPr txBox="1"/>
          <p:nvPr/>
        </p:nvSpPr>
        <p:spPr>
          <a:xfrm>
            <a:off x="5704695" y="1187743"/>
            <a:ext cx="154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2020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12</a:t>
            </a:r>
            <a:r>
              <a:rPr lang="zh-CN" altLang="en-US" sz="1400" dirty="0" smtClean="0"/>
              <a:t>日</a:t>
            </a:r>
            <a:endParaRPr lang="zh-CN" altLang="en-US" sz="1400" dirty="0"/>
          </a:p>
        </p:txBody>
      </p:sp>
      <p:sp>
        <p:nvSpPr>
          <p:cNvPr id="93" name="TextBox 62"/>
          <p:cNvSpPr txBox="1"/>
          <p:nvPr/>
        </p:nvSpPr>
        <p:spPr>
          <a:xfrm>
            <a:off x="6166286" y="1825759"/>
            <a:ext cx="295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缴费时间：</a:t>
            </a:r>
            <a:r>
              <a:rPr lang="en-US" altLang="zh-CN" sz="1400" dirty="0" smtClean="0">
                <a:solidFill>
                  <a:srgbClr val="FF0000"/>
                </a:solidFill>
              </a:rPr>
              <a:t>2020</a:t>
            </a:r>
            <a:r>
              <a:rPr lang="zh-CN" altLang="en-US" sz="1400" dirty="0" smtClean="0">
                <a:solidFill>
                  <a:srgbClr val="FF0000"/>
                </a:solidFill>
              </a:rPr>
              <a:t>年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月</a:t>
            </a:r>
            <a:r>
              <a:rPr lang="en-US" altLang="zh-CN" sz="1400" dirty="0" smtClean="0">
                <a:solidFill>
                  <a:srgbClr val="FF0000"/>
                </a:solidFill>
              </a:rPr>
              <a:t>14</a:t>
            </a:r>
            <a:r>
              <a:rPr lang="zh-CN" altLang="en-US" sz="1400" dirty="0" smtClean="0">
                <a:solidFill>
                  <a:srgbClr val="FF0000"/>
                </a:solidFill>
              </a:rPr>
              <a:t>日</a:t>
            </a:r>
            <a:r>
              <a:rPr lang="en-US" altLang="zh-CN" sz="1400" dirty="0" smtClean="0">
                <a:solidFill>
                  <a:srgbClr val="FF0000"/>
                </a:solidFill>
              </a:rPr>
              <a:t>24</a:t>
            </a:r>
            <a:r>
              <a:rPr lang="zh-CN" altLang="en-US" sz="1400" dirty="0" smtClean="0">
                <a:solidFill>
                  <a:srgbClr val="FF0000"/>
                </a:solidFill>
              </a:rPr>
              <a:t>时前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97" name="直接连接符 96"/>
          <p:cNvCxnSpPr>
            <a:endCxn id="13" idx="0"/>
          </p:cNvCxnSpPr>
          <p:nvPr/>
        </p:nvCxnSpPr>
        <p:spPr>
          <a:xfrm>
            <a:off x="6187857" y="2666394"/>
            <a:ext cx="1" cy="441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167865" y="2666394"/>
            <a:ext cx="5019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>
            <a:off x="1167865" y="2666394"/>
            <a:ext cx="0" cy="366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endCxn id="11" idx="0"/>
          </p:cNvCxnSpPr>
          <p:nvPr/>
        </p:nvCxnSpPr>
        <p:spPr>
          <a:xfrm>
            <a:off x="2905225" y="2666394"/>
            <a:ext cx="4128" cy="441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endCxn id="12" idx="0"/>
          </p:cNvCxnSpPr>
          <p:nvPr/>
        </p:nvCxnSpPr>
        <p:spPr>
          <a:xfrm>
            <a:off x="4552097" y="2680403"/>
            <a:ext cx="1" cy="427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申报人操作说明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809" y="814388"/>
            <a:ext cx="6214381" cy="544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申报人操作说明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3" y="1066862"/>
            <a:ext cx="8229504" cy="459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申报人操作说明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4055"/>
            <a:ext cx="8229600" cy="446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申报人操作说明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7740"/>
            <a:ext cx="8229600" cy="4823398"/>
          </a:xfrm>
        </p:spPr>
        <p:txBody>
          <a:bodyPr/>
          <a:lstStyle/>
          <a:p>
            <a:r>
              <a:rPr lang="en-US" altLang="zh-CN" b="1" dirty="0" smtClean="0">
                <a:sym typeface="+mn-ea"/>
              </a:rPr>
              <a:t> </a:t>
            </a:r>
            <a:r>
              <a:rPr lang="zh-CN" altLang="en-US" sz="3600" b="1" dirty="0" smtClean="0">
                <a:sym typeface="+mn-ea"/>
              </a:rPr>
              <a:t>操作流程</a:t>
            </a:r>
            <a:endParaRPr lang="en-US" altLang="zh-CN" sz="3600" b="1" dirty="0" smtClean="0"/>
          </a:p>
          <a:p>
            <a:pPr>
              <a:spcBef>
                <a:spcPts val="2400"/>
              </a:spcBef>
              <a:buNone/>
            </a:pPr>
            <a:r>
              <a:rPr lang="zh-CN" altLang="en-US" dirty="0" smtClean="0">
                <a:sym typeface="+mn-ea"/>
              </a:rPr>
              <a:t>    登录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核对</a:t>
            </a:r>
            <a:r>
              <a:rPr lang="zh-CN" altLang="en-US" dirty="0" smtClean="0">
                <a:sym typeface="+mn-ea"/>
              </a:rPr>
              <a:t>基本信息（申报类别）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+mn-ea"/>
              </a:rPr>
              <a:t>填写申报信息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检查是否填写完整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>
                <a:sym typeface="Wingdings" panose="05000000000000000000" pitchFamily="2" charset="2"/>
              </a:rPr>
              <a:t>提交（承诺）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>
                <a:sym typeface="Wingdings" panose="05000000000000000000" pitchFamily="2" charset="2"/>
              </a:rPr>
              <a:t>生成表格（</a:t>
            </a:r>
            <a:r>
              <a:rPr lang="zh-CN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须待单位审核通过后</a:t>
            </a:r>
            <a:r>
              <a:rPr lang="zh-CN" altLang="en-US" dirty="0" smtClean="0">
                <a:sym typeface="Wingdings" panose="05000000000000000000" pitchFamily="2" charset="2"/>
              </a:rPr>
              <a:t>）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下载打印。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>
              <a:spcBef>
                <a:spcPts val="2400"/>
              </a:spcBef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    </a:t>
            </a:r>
            <a:r>
              <a:rPr lang="zh-CN" altLang="en-US" dirty="0" smtClean="0">
                <a:sym typeface="Wingdings" panose="05000000000000000000" pitchFamily="2" charset="2"/>
              </a:rPr>
              <a:t>撤消提交，返回修改。</a:t>
            </a:r>
            <a:endParaRPr lang="en-US" altLang="zh-CN" dirty="0" smtClean="0">
              <a:sym typeface="Wingdings" panose="05000000000000000000" pitchFamily="2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申报人操作说明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8268"/>
            <a:ext cx="8372475" cy="541005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zh-CN" sz="2000" b="1" dirty="0" smtClean="0">
                <a:sym typeface="+mn-ea"/>
              </a:rPr>
              <a:t> </a:t>
            </a:r>
            <a:r>
              <a:rPr lang="zh-CN" altLang="en-US" sz="3600" b="1" dirty="0" smtClean="0">
                <a:latin typeface="+mn-ea"/>
                <a:sym typeface="+mn-ea"/>
              </a:rPr>
              <a:t>注意事项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1.</a:t>
            </a:r>
            <a:r>
              <a:rPr lang="zh-CN" altLang="en-US" sz="2800" dirty="0" smtClean="0">
                <a:latin typeface="+mn-ea"/>
                <a:sym typeface="+mn-ea"/>
              </a:rPr>
              <a:t>支持的浏览器</a:t>
            </a:r>
            <a:r>
              <a:rPr lang="zh-CN" altLang="en-US" sz="2800" dirty="0">
                <a:latin typeface="+mn-ea"/>
                <a:sym typeface="+mn-ea"/>
              </a:rPr>
              <a:t>：建议电脑用户使用最新版本的</a:t>
            </a:r>
            <a:r>
              <a:rPr lang="en-US" altLang="zh-CN" sz="2800" dirty="0">
                <a:latin typeface="+mn-ea"/>
                <a:sym typeface="+mn-ea"/>
              </a:rPr>
              <a:t>Google</a:t>
            </a:r>
            <a:r>
              <a:rPr lang="zh-CN" altLang="en-US" sz="2800" dirty="0" smtClean="0">
                <a:latin typeface="+mn-ea"/>
                <a:sym typeface="+mn-ea"/>
              </a:rPr>
              <a:t>浏览器、</a:t>
            </a:r>
            <a:r>
              <a:rPr lang="en-US" altLang="zh-CN" sz="2800" dirty="0">
                <a:latin typeface="+mn-ea"/>
                <a:sym typeface="+mn-ea"/>
              </a:rPr>
              <a:t>360</a:t>
            </a:r>
            <a:r>
              <a:rPr lang="zh-CN" altLang="en-US" sz="2800" dirty="0">
                <a:latin typeface="+mn-ea"/>
                <a:sym typeface="+mn-ea"/>
              </a:rPr>
              <a:t>极速</a:t>
            </a:r>
            <a:r>
              <a:rPr lang="zh-CN" altLang="en-US" sz="2800" dirty="0" smtClean="0">
                <a:latin typeface="+mn-ea"/>
                <a:sym typeface="+mn-ea"/>
              </a:rPr>
              <a:t>浏览器、</a:t>
            </a:r>
            <a:r>
              <a:rPr lang="zh-CN" altLang="en-US" sz="2800" dirty="0">
                <a:latin typeface="+mn-ea"/>
                <a:sym typeface="+mn-ea"/>
              </a:rPr>
              <a:t>火狐</a:t>
            </a:r>
            <a:r>
              <a:rPr lang="zh-CN" altLang="en-US" sz="2800" dirty="0" smtClean="0">
                <a:latin typeface="+mn-ea"/>
                <a:sym typeface="+mn-ea"/>
              </a:rPr>
              <a:t>浏览器、猎豹浏览器登录系统。</a:t>
            </a:r>
            <a:endParaRPr lang="en-US" altLang="zh-CN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 smtClean="0">
                <a:latin typeface="+mn-ea"/>
                <a:sym typeface="+mn-ea"/>
              </a:rPr>
              <a:t>       2.</a:t>
            </a:r>
            <a:r>
              <a:rPr lang="zh-CN" altLang="en-US" sz="2800" dirty="0" smtClean="0">
                <a:latin typeface="+mn-ea"/>
                <a:sym typeface="+mn-ea"/>
              </a:rPr>
              <a:t>忘记用户名（登录邮箱），可自行查询或向所在单位查询；登录邮箱无法使用，请向单位</a:t>
            </a:r>
            <a:r>
              <a:rPr lang="zh-CN" altLang="en-US" sz="2800" dirty="0">
                <a:latin typeface="+mn-ea"/>
                <a:sym typeface="+mn-ea"/>
              </a:rPr>
              <a:t>申请</a:t>
            </a:r>
            <a:r>
              <a:rPr lang="zh-CN" altLang="en-US" sz="2800" dirty="0" smtClean="0">
                <a:latin typeface="+mn-ea"/>
                <a:sym typeface="+mn-ea"/>
              </a:rPr>
              <a:t>修改；忘记密码，可使用登录邮箱，自行重置密码。</a:t>
            </a:r>
            <a:endParaRPr lang="en-US" altLang="zh-CN" sz="2800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3.</a:t>
            </a:r>
            <a:r>
              <a:rPr lang="zh-CN" altLang="en-US" sz="2800" dirty="0" smtClean="0">
                <a:latin typeface="+mn-ea"/>
                <a:sym typeface="+mn-ea"/>
              </a:rPr>
              <a:t>留意系统的填写说明。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申报人操作说明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8268"/>
            <a:ext cx="8372475" cy="541005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zh-CN" sz="2000" b="1" dirty="0" smtClean="0">
                <a:sym typeface="+mn-ea"/>
              </a:rPr>
              <a:t> </a:t>
            </a:r>
            <a:r>
              <a:rPr lang="zh-CN" altLang="en-US" sz="3600" b="1" dirty="0" smtClean="0">
                <a:latin typeface="+mn-ea"/>
                <a:sym typeface="+mn-ea"/>
              </a:rPr>
              <a:t>注意事项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4.</a:t>
            </a:r>
            <a:r>
              <a:rPr lang="zh-CN" altLang="en-US" sz="2800" dirty="0" smtClean="0">
                <a:latin typeface="+mn-ea"/>
                <a:sym typeface="+mn-ea"/>
              </a:rPr>
              <a:t>建议</a:t>
            </a:r>
            <a:r>
              <a:rPr lang="zh-CN" altLang="en-US" sz="2800" dirty="0">
                <a:latin typeface="+mn-ea"/>
                <a:sym typeface="+mn-ea"/>
              </a:rPr>
              <a:t>填写完</a:t>
            </a:r>
            <a:r>
              <a:rPr lang="en-US" altLang="zh-CN" sz="2800" dirty="0">
                <a:latin typeface="+mn-ea"/>
                <a:sym typeface="+mn-ea"/>
              </a:rPr>
              <a:t>1</a:t>
            </a:r>
            <a:r>
              <a:rPr lang="zh-CN" altLang="en-US" sz="2800" dirty="0">
                <a:latin typeface="+mn-ea"/>
                <a:sym typeface="+mn-ea"/>
              </a:rPr>
              <a:t>个标签，保存</a:t>
            </a:r>
            <a:r>
              <a:rPr lang="en-US" altLang="zh-CN" sz="2800" dirty="0">
                <a:latin typeface="+mn-ea"/>
                <a:sym typeface="+mn-ea"/>
              </a:rPr>
              <a:t>1</a:t>
            </a:r>
            <a:r>
              <a:rPr lang="zh-CN" altLang="en-US" sz="2800" dirty="0" smtClean="0">
                <a:latin typeface="+mn-ea"/>
                <a:sym typeface="+mn-ea"/>
              </a:rPr>
              <a:t>次。（上传模板）</a:t>
            </a:r>
            <a:endParaRPr lang="zh-CN" altLang="en-US" sz="2800" dirty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5.</a:t>
            </a:r>
            <a:r>
              <a:rPr lang="zh-CN" altLang="en-US" sz="2800" dirty="0" smtClean="0">
                <a:latin typeface="+mn-ea"/>
                <a:sym typeface="+mn-ea"/>
              </a:rPr>
              <a:t>需要</a:t>
            </a:r>
            <a:r>
              <a:rPr lang="zh-CN" altLang="en-US" sz="2800" dirty="0">
                <a:latin typeface="+mn-ea"/>
                <a:sym typeface="+mn-ea"/>
              </a:rPr>
              <a:t>填写从某个时间点为“至今” 的地方，如果只能填写日期格式数据，应填写“</a:t>
            </a:r>
            <a:r>
              <a:rPr lang="en-US" altLang="zh-CN" sz="2800" dirty="0">
                <a:latin typeface="+mn-ea"/>
                <a:sym typeface="+mn-ea"/>
              </a:rPr>
              <a:t>2019</a:t>
            </a:r>
            <a:r>
              <a:rPr lang="zh-CN" altLang="en-US" sz="2800" dirty="0">
                <a:latin typeface="+mn-ea"/>
                <a:sym typeface="+mn-ea"/>
              </a:rPr>
              <a:t>年</a:t>
            </a:r>
            <a:r>
              <a:rPr lang="en-US" altLang="zh-CN" sz="2800" dirty="0">
                <a:latin typeface="+mn-ea"/>
                <a:sym typeface="+mn-ea"/>
              </a:rPr>
              <a:t>8</a:t>
            </a:r>
            <a:r>
              <a:rPr lang="zh-CN" altLang="en-US" sz="2800" dirty="0">
                <a:latin typeface="+mn-ea"/>
                <a:sym typeface="+mn-ea"/>
              </a:rPr>
              <a:t>月</a:t>
            </a:r>
            <a:r>
              <a:rPr lang="en-US" altLang="zh-CN" sz="2800" dirty="0">
                <a:latin typeface="+mn-ea"/>
                <a:sym typeface="+mn-ea"/>
              </a:rPr>
              <a:t>31</a:t>
            </a:r>
            <a:r>
              <a:rPr lang="zh-CN" altLang="en-US" sz="2800" dirty="0">
                <a:latin typeface="+mn-ea"/>
                <a:sym typeface="+mn-ea"/>
              </a:rPr>
              <a:t>日”。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6.</a:t>
            </a:r>
            <a:r>
              <a:rPr lang="zh-CN" altLang="en-US" sz="2800" dirty="0" smtClean="0">
                <a:latin typeface="+mn-ea"/>
                <a:sym typeface="+mn-ea"/>
              </a:rPr>
              <a:t>“</a:t>
            </a:r>
            <a:r>
              <a:rPr lang="zh-CN" altLang="en-US" sz="2800" dirty="0">
                <a:latin typeface="+mn-ea"/>
                <a:sym typeface="+mn-ea"/>
              </a:rPr>
              <a:t>专业实践能力考试成绩”是指高级会计实务成绩</a:t>
            </a:r>
            <a:r>
              <a:rPr lang="zh-CN" altLang="en-US" sz="2800" dirty="0" smtClean="0">
                <a:latin typeface="+mn-ea"/>
                <a:sym typeface="+mn-ea"/>
              </a:rPr>
              <a:t>。</a:t>
            </a:r>
            <a:r>
              <a:rPr lang="en-US" altLang="zh-CN" sz="2800" dirty="0" smtClean="0">
                <a:latin typeface="+mn-ea"/>
                <a:sym typeface="+mn-ea"/>
              </a:rPr>
              <a:t>(</a:t>
            </a:r>
            <a:r>
              <a:rPr lang="zh-CN" altLang="en-US" sz="2800" dirty="0">
                <a:latin typeface="+mn-ea"/>
                <a:sym typeface="+mn-ea"/>
              </a:rPr>
              <a:t>广东</a:t>
            </a:r>
            <a:r>
              <a:rPr lang="zh-CN" altLang="en-US" sz="2800" dirty="0" smtClean="0">
                <a:latin typeface="+mn-ea"/>
                <a:sym typeface="+mn-ea"/>
              </a:rPr>
              <a:t>地区</a:t>
            </a:r>
            <a:r>
              <a:rPr lang="en-US" altLang="zh-CN" sz="2800" dirty="0" smtClean="0">
                <a:latin typeface="+mn-ea"/>
                <a:sym typeface="+mn-ea"/>
              </a:rPr>
              <a:t>/</a:t>
            </a:r>
            <a:r>
              <a:rPr lang="zh-CN" altLang="en-US" sz="2800" dirty="0">
                <a:latin typeface="+mn-ea"/>
                <a:sym typeface="+mn-ea"/>
              </a:rPr>
              <a:t>其他</a:t>
            </a:r>
            <a:r>
              <a:rPr lang="zh-CN" altLang="en-US" sz="2800" dirty="0" smtClean="0">
                <a:latin typeface="+mn-ea"/>
                <a:sym typeface="+mn-ea"/>
              </a:rPr>
              <a:t>省份）</a:t>
            </a:r>
            <a:endParaRPr lang="en-US" altLang="zh-CN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>
                <a:latin typeface="+mn-ea"/>
                <a:sym typeface="+mn-ea"/>
              </a:rPr>
              <a:t> </a:t>
            </a:r>
            <a:r>
              <a:rPr lang="en-US" altLang="zh-CN" sz="2800" dirty="0" smtClean="0">
                <a:latin typeface="+mn-ea"/>
                <a:sym typeface="+mn-ea"/>
              </a:rPr>
              <a:t>      7.</a:t>
            </a:r>
            <a:r>
              <a:rPr lang="zh-CN" altLang="en-US" sz="2800" dirty="0">
                <a:latin typeface="+mn-ea"/>
                <a:sym typeface="+mn-ea"/>
              </a:rPr>
              <a:t>公开发表的论文</a:t>
            </a:r>
            <a:r>
              <a:rPr lang="zh-CN" altLang="en-US" sz="2800" dirty="0" smtClean="0">
                <a:latin typeface="+mn-ea"/>
                <a:sym typeface="+mn-ea"/>
              </a:rPr>
              <a:t>代表作。（</a:t>
            </a:r>
            <a:r>
              <a:rPr lang="zh-CN" altLang="en-US" sz="2800" dirty="0">
                <a:latin typeface="+mn-ea"/>
                <a:sym typeface="+mn-ea"/>
              </a:rPr>
              <a:t>中国知</a:t>
            </a:r>
            <a:r>
              <a:rPr lang="zh-CN" altLang="en-US" sz="2800" dirty="0" smtClean="0">
                <a:latin typeface="+mn-ea"/>
                <a:sym typeface="+mn-ea"/>
              </a:rPr>
              <a:t>网未收录，</a:t>
            </a:r>
            <a:r>
              <a:rPr lang="en-US" altLang="zh-CN" sz="2800" dirty="0">
                <a:latin typeface="+mn-ea"/>
                <a:sym typeface="+mn-ea"/>
              </a:rPr>
              <a:t> Word</a:t>
            </a:r>
            <a:r>
              <a:rPr lang="zh-CN" altLang="en-US" sz="2800" dirty="0" smtClean="0">
                <a:latin typeface="+mn-ea"/>
                <a:sym typeface="+mn-ea"/>
              </a:rPr>
              <a:t>版文件）</a:t>
            </a:r>
          </a:p>
          <a:p>
            <a:pPr marL="0" indent="0">
              <a:lnSpc>
                <a:spcPts val="4800"/>
              </a:lnSpc>
              <a:buNone/>
            </a:pPr>
            <a:endParaRPr lang="zh-CN" altLang="en-US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endParaRPr lang="zh-CN" altLang="en-US" sz="2800" dirty="0" smtClean="0">
              <a:latin typeface="+mn-ea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  <p:extLst>
      <p:ext uri="{BB962C8B-B14F-4D97-AF65-F5344CB8AC3E}">
        <p14:creationId xmlns:p14="http://schemas.microsoft.com/office/powerpoint/2010/main" val="16657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申报人操作说明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8268"/>
            <a:ext cx="8372475" cy="541005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zh-CN" sz="2000" b="1" dirty="0" smtClean="0">
                <a:sym typeface="+mn-ea"/>
              </a:rPr>
              <a:t> </a:t>
            </a:r>
            <a:r>
              <a:rPr lang="zh-CN" altLang="en-US" sz="3600" b="1" dirty="0" smtClean="0">
                <a:latin typeface="+mn-ea"/>
                <a:sym typeface="+mn-ea"/>
              </a:rPr>
              <a:t>注意事项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8.</a:t>
            </a:r>
            <a:r>
              <a:rPr lang="zh-CN" altLang="en-US" sz="2800" dirty="0" smtClean="0">
                <a:latin typeface="+mn-ea"/>
                <a:sym typeface="+mn-ea"/>
              </a:rPr>
              <a:t>生成打印</a:t>
            </a:r>
            <a:r>
              <a:rPr lang="zh-CN" altLang="en-US" sz="2800" dirty="0">
                <a:latin typeface="+mn-ea"/>
                <a:sym typeface="+mn-ea"/>
              </a:rPr>
              <a:t>。（</a:t>
            </a:r>
            <a:r>
              <a:rPr lang="zh-CN" altLang="en-US" sz="2800" dirty="0" smtClean="0">
                <a:latin typeface="+mn-ea"/>
                <a:sym typeface="+mn-ea"/>
              </a:rPr>
              <a:t>微软</a:t>
            </a:r>
            <a:r>
              <a:rPr lang="en-US" altLang="zh-CN" sz="2800" dirty="0" smtClean="0">
                <a:latin typeface="+mn-ea"/>
                <a:sym typeface="+mn-ea"/>
              </a:rPr>
              <a:t>2007</a:t>
            </a:r>
            <a:r>
              <a:rPr lang="zh-CN" altLang="en-US" sz="2800" dirty="0" smtClean="0">
                <a:latin typeface="+mn-ea"/>
                <a:sym typeface="+mn-ea"/>
              </a:rPr>
              <a:t>版</a:t>
            </a:r>
            <a:r>
              <a:rPr lang="en-US" altLang="zh-CN" sz="2800" dirty="0" smtClean="0">
                <a:latin typeface="+mn-ea"/>
                <a:sym typeface="+mn-ea"/>
              </a:rPr>
              <a:t>Office Word</a:t>
            </a:r>
            <a:r>
              <a:rPr lang="zh-CN" altLang="en-US" sz="2800" dirty="0" smtClean="0">
                <a:latin typeface="+mn-ea"/>
                <a:sym typeface="+mn-ea"/>
              </a:rPr>
              <a:t> ）</a:t>
            </a:r>
            <a:endParaRPr lang="zh-CN" altLang="en-US" sz="2800" dirty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9.</a:t>
            </a:r>
            <a:r>
              <a:rPr lang="zh-CN" altLang="en-US" sz="2800" dirty="0" smtClean="0">
                <a:latin typeface="+mn-ea"/>
                <a:sym typeface="+mn-ea"/>
              </a:rPr>
              <a:t> 申报</a:t>
            </a:r>
            <a:r>
              <a:rPr lang="zh-CN" altLang="en-US" sz="2800" dirty="0">
                <a:latin typeface="+mn-ea"/>
                <a:sym typeface="+mn-ea"/>
              </a:rPr>
              <a:t>期内未完成</a:t>
            </a:r>
            <a:r>
              <a:rPr lang="zh-CN" altLang="en-US" sz="2800" dirty="0" smtClean="0">
                <a:latin typeface="+mn-ea"/>
                <a:sym typeface="+mn-ea"/>
              </a:rPr>
              <a:t>填报。（提交前后）</a:t>
            </a:r>
            <a:endParaRPr lang="zh-CN" altLang="en-US" sz="2800" dirty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smtClean="0">
                <a:latin typeface="+mn-ea"/>
                <a:sym typeface="+mn-ea"/>
              </a:rPr>
              <a:t>10.</a:t>
            </a:r>
            <a:r>
              <a:rPr lang="zh-CN" altLang="en-US" sz="2800" dirty="0" smtClean="0">
                <a:latin typeface="+mn-ea"/>
                <a:sym typeface="+mn-ea"/>
              </a:rPr>
              <a:t>所在单位加</a:t>
            </a:r>
            <a:r>
              <a:rPr lang="zh-CN" altLang="en-US" sz="2800" dirty="0">
                <a:latin typeface="+mn-ea"/>
                <a:sym typeface="+mn-ea"/>
              </a:rPr>
              <a:t>具意见。（“继续教育完成情况”、“负面情况”、“年度考核结果”、“综合评价意见”以及“评前公示情况”）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  <p:extLst>
      <p:ext uri="{BB962C8B-B14F-4D97-AF65-F5344CB8AC3E}">
        <p14:creationId xmlns:p14="http://schemas.microsoft.com/office/powerpoint/2010/main" val="38702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申报单位操作说明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17" y="1219258"/>
            <a:ext cx="8248198" cy="41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申报单位操作说明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0" y="1066863"/>
            <a:ext cx="8305582" cy="420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广东省高级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33366" y="1143060"/>
            <a:ext cx="8229600" cy="4991732"/>
          </a:xfrm>
        </p:spPr>
        <p:txBody>
          <a:bodyPr/>
          <a:lstStyle/>
          <a:p>
            <a:r>
              <a:rPr lang="zh-CN" altLang="en-US" sz="3600" b="1" dirty="0" smtClean="0">
                <a:latin typeface="+mn-ea"/>
              </a:rPr>
              <a:t>评审机构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buNone/>
            </a:pPr>
            <a:endParaRPr lang="en-US" altLang="zh-CN" sz="2800" b="1" dirty="0"/>
          </a:p>
          <a:p>
            <a:pPr marL="0" indent="0">
              <a:buNone/>
            </a:pPr>
            <a:r>
              <a:rPr lang="en-US" altLang="zh-CN" b="1" dirty="0" smtClean="0">
                <a:latin typeface="+mn-ea"/>
              </a:rPr>
              <a:t>     </a:t>
            </a:r>
            <a:r>
              <a:rPr lang="zh-CN" altLang="en-US" dirty="0" smtClean="0">
                <a:latin typeface="+mn-ea"/>
              </a:rPr>
              <a:t>一、广东省会计人员高级职称评审委员会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 </a:t>
            </a:r>
            <a:r>
              <a:rPr lang="zh-CN" altLang="en-US" dirty="0" smtClean="0">
                <a:latin typeface="+mn-ea"/>
              </a:rPr>
              <a:t>二、广州市会计人员高级职称评审委员会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 </a:t>
            </a:r>
            <a:r>
              <a:rPr lang="zh-CN" altLang="en-US" dirty="0" smtClean="0">
                <a:latin typeface="+mn-ea"/>
              </a:rPr>
              <a:t>三、深圳市会计人员高级职称评审委员会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endParaRPr lang="en-US" altLang="zh-CN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27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申报单位操作说明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66"/>
            <a:ext cx="8229600" cy="3047920"/>
          </a:xfrm>
        </p:spPr>
        <p:txBody>
          <a:bodyPr/>
          <a:lstStyle/>
          <a:p>
            <a:r>
              <a:rPr lang="zh-CN" altLang="en-US" sz="3600" b="1" dirty="0" smtClean="0">
                <a:latin typeface="+mn-ea"/>
                <a:sym typeface="+mn-ea"/>
              </a:rPr>
              <a:t>操作流程</a:t>
            </a:r>
            <a:endParaRPr lang="en-US" altLang="zh-CN" sz="3600" b="1" dirty="0" smtClean="0">
              <a:latin typeface="+mn-ea"/>
            </a:endParaRPr>
          </a:p>
          <a:p>
            <a:pPr>
              <a:spcBef>
                <a:spcPts val="1200"/>
              </a:spcBef>
              <a:buNone/>
            </a:pPr>
            <a:r>
              <a:rPr lang="zh-CN" altLang="en-US" sz="2800" dirty="0">
                <a:sym typeface="+mn-ea"/>
              </a:rPr>
              <a:t>    ●申请</a:t>
            </a:r>
            <a:r>
              <a:rPr lang="zh-CN" altLang="en-US" sz="2800" dirty="0" smtClean="0">
                <a:sym typeface="+mn-ea"/>
              </a:rPr>
              <a:t>注册</a:t>
            </a:r>
            <a:r>
              <a:rPr lang="en-US" altLang="zh-CN" sz="2800" dirty="0" smtClean="0">
                <a:sym typeface="Wingdings" panose="05000000000000000000" pitchFamily="2" charset="2"/>
              </a:rPr>
              <a:t></a:t>
            </a:r>
            <a:r>
              <a:rPr lang="zh-CN" altLang="en-US" sz="2800" dirty="0" smtClean="0">
                <a:sym typeface="+mn-ea"/>
              </a:rPr>
              <a:t>登录</a:t>
            </a:r>
            <a:r>
              <a:rPr lang="en-US" altLang="zh-CN" sz="2800" dirty="0" smtClean="0">
                <a:sym typeface="Wingdings" panose="05000000000000000000" pitchFamily="2" charset="2"/>
              </a:rPr>
              <a:t></a:t>
            </a:r>
            <a:r>
              <a:rPr lang="zh-CN" altLang="en-US" sz="2800" dirty="0" smtClean="0">
                <a:sym typeface="+mn-ea"/>
              </a:rPr>
              <a:t>审核申报材料（</a:t>
            </a:r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待高评办审核通过单位注册情况后</a:t>
            </a:r>
            <a:r>
              <a:rPr lang="zh-CN" altLang="en-US" sz="2800" dirty="0" smtClean="0">
                <a:sym typeface="+mn-ea"/>
              </a:rPr>
              <a:t>）</a:t>
            </a:r>
            <a:r>
              <a:rPr lang="en-US" altLang="zh-CN" sz="2800" dirty="0" smtClean="0">
                <a:sym typeface="Wingdings" panose="05000000000000000000" pitchFamily="2" charset="2"/>
              </a:rPr>
              <a:t></a:t>
            </a:r>
            <a:r>
              <a:rPr lang="zh-CN" altLang="en-US" sz="2800" dirty="0" smtClean="0">
                <a:sym typeface="Wingdings" panose="05000000000000000000" pitchFamily="2" charset="2"/>
              </a:rPr>
              <a:t>设置申报人编制性质</a:t>
            </a:r>
            <a:r>
              <a:rPr lang="en-US" altLang="zh-CN" sz="2800" dirty="0" smtClean="0">
                <a:sym typeface="Wingdings" panose="05000000000000000000" pitchFamily="2" charset="2"/>
              </a:rPr>
              <a:t> </a:t>
            </a:r>
            <a:r>
              <a:rPr lang="zh-CN" altLang="en-US" sz="2800" dirty="0" smtClean="0">
                <a:sym typeface="Wingdings" panose="05000000000000000000" pitchFamily="2" charset="2"/>
              </a:rPr>
              <a:t>填写继续教育审核意见、年度考核情况、评前公示情况（须上传扫描件） </a:t>
            </a:r>
            <a:r>
              <a:rPr lang="zh-CN" altLang="en-US" sz="2800" dirty="0">
                <a:sym typeface="Wingdings" panose="05000000000000000000" pitchFamily="2" charset="2"/>
              </a:rPr>
              <a:t>、</a:t>
            </a:r>
            <a:r>
              <a:rPr lang="zh-CN" altLang="en-US" sz="2800" dirty="0" smtClean="0">
                <a:sym typeface="Wingdings" panose="05000000000000000000" pitchFamily="2" charset="2"/>
              </a:rPr>
              <a:t>负面情况意见、综合评价等</a:t>
            </a:r>
            <a:r>
              <a:rPr lang="en-US" altLang="zh-CN" sz="2800" dirty="0" smtClean="0">
                <a:sym typeface="Wingdings" panose="05000000000000000000" pitchFamily="2" charset="2"/>
              </a:rPr>
              <a:t></a:t>
            </a:r>
            <a:r>
              <a:rPr lang="zh-CN" altLang="en-US" sz="2800" dirty="0" smtClean="0">
                <a:sym typeface="Wingdings" panose="05000000000000000000" pitchFamily="2" charset="2"/>
              </a:rPr>
              <a:t>审核通过</a:t>
            </a:r>
            <a:r>
              <a:rPr lang="en-US" altLang="zh-CN" sz="2800" dirty="0" smtClean="0">
                <a:sym typeface="Wingdings" panose="05000000000000000000" pitchFamily="2" charset="2"/>
              </a:rPr>
              <a:t> </a:t>
            </a:r>
            <a:r>
              <a:rPr lang="zh-CN" altLang="en-US" sz="2800" dirty="0" smtClean="0">
                <a:sym typeface="Wingdings" panose="05000000000000000000" pitchFamily="2" charset="2"/>
              </a:rPr>
              <a:t>。</a:t>
            </a:r>
            <a:endParaRPr lang="en-US" altLang="zh-CN" sz="2800" dirty="0" smtClean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CN" sz="2800" dirty="0" smtClean="0">
                <a:sym typeface="Wingdings" panose="05000000000000000000" pitchFamily="2" charset="2"/>
              </a:rPr>
              <a:t>    </a:t>
            </a:r>
            <a:r>
              <a:rPr lang="en-US" altLang="zh-CN" sz="2800" dirty="0">
                <a:sym typeface="Wingdings" panose="05000000000000000000" pitchFamily="2" charset="2"/>
              </a:rPr>
              <a:t>●</a:t>
            </a:r>
            <a:r>
              <a:rPr lang="zh-CN" altLang="en-US" sz="2800" dirty="0" smtClean="0">
                <a:sym typeface="Wingdings" panose="05000000000000000000" pitchFamily="2" charset="2"/>
              </a:rPr>
              <a:t>返回修改，重走流程。</a:t>
            </a:r>
            <a:endParaRPr lang="en-US" altLang="zh-CN" sz="2800" dirty="0" smtClean="0">
              <a:sym typeface="Wingdings" panose="05000000000000000000" pitchFamily="2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609649" y="5094239"/>
            <a:ext cx="7924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审核要点：</a:t>
            </a:r>
            <a:r>
              <a:rPr lang="zh-CN" altLang="en-US" sz="2400" dirty="0" smtClean="0">
                <a:latin typeface="+mn-ea"/>
              </a:rPr>
              <a:t>除申报条件外，请认真</a:t>
            </a:r>
            <a:r>
              <a:rPr lang="zh-CN" altLang="en-US" sz="2400" dirty="0">
                <a:latin typeface="+mn-ea"/>
              </a:rPr>
              <a:t>依据</a:t>
            </a:r>
            <a:r>
              <a:rPr lang="zh-CN" altLang="en-US" sz="2400" dirty="0" smtClean="0">
                <a:latin typeface="+mn-ea"/>
              </a:rPr>
              <a:t>申报人原件核对申报人材料的合法性、真实性、完整性、时效性和可溯源</a:t>
            </a:r>
            <a:r>
              <a:rPr lang="zh-CN" altLang="en-US" sz="2400" dirty="0">
                <a:latin typeface="+mn-ea"/>
              </a:rPr>
              <a:t>性，扫描件是否清晰可见。</a:t>
            </a:r>
            <a:endParaRPr lang="en-US" altLang="zh-CN" sz="2400" dirty="0" smtClean="0">
              <a:latin typeface="+mn-ea"/>
            </a:endParaRPr>
          </a:p>
          <a:p>
            <a:endParaRPr dirty="0" smtClean="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7200" y="4800564"/>
            <a:ext cx="828680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申报单位操作</a:t>
            </a:r>
            <a:r>
              <a:rPr lang="zh-CN" altLang="en-US" dirty="0"/>
              <a:t>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1562" y="996132"/>
            <a:ext cx="7924700" cy="518146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zh-CN" sz="2000" b="1" dirty="0" smtClean="0">
                <a:sym typeface="+mn-ea"/>
              </a:rPr>
              <a:t> </a:t>
            </a:r>
            <a:r>
              <a:rPr lang="zh-CN" altLang="en-US" sz="3600" b="1" dirty="0" smtClean="0">
                <a:latin typeface="+mn-ea"/>
                <a:sym typeface="+mn-ea"/>
              </a:rPr>
              <a:t>注意事项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1.</a:t>
            </a:r>
            <a:r>
              <a:rPr lang="zh-CN" altLang="en-US" sz="2800" dirty="0">
                <a:latin typeface="+mn-ea"/>
                <a:sym typeface="+mn-ea"/>
              </a:rPr>
              <a:t>忘记用户名（登录邮箱），可自行查询或向主管部门查询；登录邮箱无法使用，请向主管部门申请修改；忘记密码，可使用登录邮箱，自行重置密码。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2.</a:t>
            </a:r>
            <a:r>
              <a:rPr lang="zh-CN" altLang="en-US" sz="2800" dirty="0" smtClean="0">
                <a:latin typeface="+mn-ea"/>
                <a:sym typeface="+mn-ea"/>
              </a:rPr>
              <a:t>“单位名称”</a:t>
            </a:r>
            <a:r>
              <a:rPr lang="zh-CN" altLang="en-US" sz="2800" dirty="0">
                <a:latin typeface="+mn-ea"/>
                <a:sym typeface="+mn-ea"/>
              </a:rPr>
              <a:t>，“社会统一信用代码”注册后不能修改，请谨慎填写。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endParaRPr lang="zh-CN" altLang="en-US" sz="2800" dirty="0">
              <a:latin typeface="+mn-ea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  <p:extLst>
      <p:ext uri="{BB962C8B-B14F-4D97-AF65-F5344CB8AC3E}">
        <p14:creationId xmlns:p14="http://schemas.microsoft.com/office/powerpoint/2010/main" val="15789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申报单位操作</a:t>
            </a:r>
            <a:r>
              <a:rPr lang="zh-CN" altLang="en-US" dirty="0"/>
              <a:t>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05" y="900819"/>
            <a:ext cx="7924696" cy="541005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zh-CN" sz="2000" b="1" dirty="0" smtClean="0">
                <a:sym typeface="+mn-ea"/>
              </a:rPr>
              <a:t> </a:t>
            </a:r>
            <a:r>
              <a:rPr lang="zh-CN" altLang="en-US" sz="3600" b="1" dirty="0" smtClean="0">
                <a:latin typeface="+mn-ea"/>
                <a:sym typeface="+mn-ea"/>
              </a:rPr>
              <a:t>注意事项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3.</a:t>
            </a:r>
            <a:r>
              <a:rPr lang="zh-CN" altLang="en-US" sz="2800" dirty="0">
                <a:latin typeface="+mn-ea"/>
                <a:sym typeface="+mn-ea"/>
              </a:rPr>
              <a:t>单位信息页面的“主管部门”，是指各地职称申报点、省直主管部门</a:t>
            </a:r>
            <a:r>
              <a:rPr lang="zh-CN" altLang="en-US" sz="2800" dirty="0" smtClean="0">
                <a:latin typeface="+mn-ea"/>
                <a:sym typeface="+mn-ea"/>
              </a:rPr>
              <a:t>或</a:t>
            </a:r>
            <a:r>
              <a:rPr lang="zh-CN" altLang="en-US" sz="2800" dirty="0">
                <a:latin typeface="+mn-ea"/>
                <a:sym typeface="+mn-ea"/>
              </a:rPr>
              <a:t>省</a:t>
            </a:r>
            <a:r>
              <a:rPr lang="zh-CN" altLang="en-US" sz="2800" dirty="0" smtClean="0">
                <a:latin typeface="+mn-ea"/>
                <a:sym typeface="+mn-ea"/>
              </a:rPr>
              <a:t>高</a:t>
            </a:r>
            <a:r>
              <a:rPr lang="zh-CN" altLang="en-US" sz="2800" dirty="0">
                <a:latin typeface="+mn-ea"/>
                <a:sym typeface="+mn-ea"/>
              </a:rPr>
              <a:t>评办</a:t>
            </a:r>
            <a:r>
              <a:rPr lang="zh-CN" altLang="en-US" sz="2800" dirty="0" smtClean="0">
                <a:latin typeface="+mn-ea"/>
                <a:sym typeface="+mn-ea"/>
              </a:rPr>
              <a:t>。</a:t>
            </a:r>
            <a:endParaRPr lang="en-US" altLang="zh-CN" sz="2800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800" dirty="0">
                <a:latin typeface="+mn-ea"/>
                <a:sym typeface="+mn-ea"/>
              </a:rPr>
              <a:t>       4.</a:t>
            </a:r>
            <a:r>
              <a:rPr lang="zh-CN" altLang="en-US" sz="2800" dirty="0">
                <a:latin typeface="+mn-ea"/>
                <a:sym typeface="+mn-ea"/>
              </a:rPr>
              <a:t>审核论文网址，非中国知网的论文代表作，其扫描件与</a:t>
            </a:r>
            <a:r>
              <a:rPr lang="en-US" altLang="zh-CN" sz="2800" dirty="0">
                <a:latin typeface="+mn-ea"/>
                <a:sym typeface="+mn-ea"/>
              </a:rPr>
              <a:t>Word</a:t>
            </a:r>
            <a:r>
              <a:rPr lang="zh-CN" altLang="en-US" sz="2800" dirty="0">
                <a:latin typeface="+mn-ea"/>
                <a:sym typeface="+mn-ea"/>
              </a:rPr>
              <a:t>版文件的一致性。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>
                <a:latin typeface="+mn-ea"/>
                <a:sym typeface="+mn-ea"/>
              </a:rPr>
              <a:t>       </a:t>
            </a:r>
            <a:r>
              <a:rPr lang="en-US" altLang="zh-CN" sz="2800" dirty="0">
                <a:latin typeface="+mn-ea"/>
                <a:sym typeface="+mn-ea"/>
              </a:rPr>
              <a:t>5.</a:t>
            </a:r>
            <a:r>
              <a:rPr lang="zh-CN" altLang="en-US" sz="2800" dirty="0">
                <a:latin typeface="+mn-ea"/>
                <a:sym typeface="+mn-ea"/>
              </a:rPr>
              <a:t>设置本单位申报人员的编制性质。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>
                <a:latin typeface="+mn-ea"/>
                <a:sym typeface="+mn-ea"/>
              </a:rPr>
              <a:t>       </a:t>
            </a:r>
            <a:r>
              <a:rPr lang="en-US" altLang="zh-CN" sz="2800" dirty="0">
                <a:latin typeface="+mn-ea"/>
                <a:sym typeface="+mn-ea"/>
              </a:rPr>
              <a:t>6.</a:t>
            </a:r>
            <a:r>
              <a:rPr lang="zh-CN" altLang="en-US" sz="2800" dirty="0">
                <a:latin typeface="+mn-ea"/>
                <a:sym typeface="+mn-ea"/>
              </a:rPr>
              <a:t>留意文件规定的审核期限</a:t>
            </a:r>
            <a:r>
              <a:rPr lang="zh-CN" altLang="en-US" sz="2800" dirty="0" smtClean="0">
                <a:latin typeface="+mn-ea"/>
                <a:sym typeface="+mn-ea"/>
              </a:rPr>
              <a:t>。</a:t>
            </a:r>
            <a:endParaRPr lang="zh-CN" altLang="en-US" sz="2800" dirty="0">
              <a:latin typeface="+mn-ea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  <p:extLst>
      <p:ext uri="{BB962C8B-B14F-4D97-AF65-F5344CB8AC3E}">
        <p14:creationId xmlns:p14="http://schemas.microsoft.com/office/powerpoint/2010/main" val="36968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市级人社部门</a:t>
            </a:r>
            <a:r>
              <a:rPr lang="en-US" altLang="zh-CN" dirty="0"/>
              <a:t>/</a:t>
            </a:r>
            <a:r>
              <a:rPr lang="zh-CN" altLang="en-US" dirty="0"/>
              <a:t>省直主管部门操作说明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smtClean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286" y="1524050"/>
            <a:ext cx="8229600" cy="34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市级人社部门/</a:t>
            </a:r>
            <a:r>
              <a:rPr lang="zh-CN" altLang="en-US" dirty="0" smtClean="0">
                <a:sym typeface="+mn-ea"/>
              </a:rPr>
              <a:t>省直主管部门</a:t>
            </a:r>
            <a:r>
              <a:rPr lang="zh-CN" altLang="en-US" dirty="0" smtClean="0"/>
              <a:t>操作</a:t>
            </a:r>
            <a:r>
              <a:rPr lang="zh-CN" altLang="en-US" dirty="0"/>
              <a:t>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243704"/>
            <a:ext cx="8229600" cy="4172527"/>
          </a:xfrm>
        </p:spPr>
        <p:txBody>
          <a:bodyPr/>
          <a:lstStyle/>
          <a:p>
            <a:pPr>
              <a:lnSpc>
                <a:spcPts val="5600"/>
              </a:lnSpc>
            </a:pPr>
            <a:r>
              <a:rPr lang="zh-CN" altLang="en-US" sz="3600" b="1" dirty="0" smtClean="0">
                <a:sym typeface="+mn-ea"/>
              </a:rPr>
              <a:t>操作流程</a:t>
            </a:r>
            <a:endParaRPr lang="en-US" altLang="zh-CN" sz="3600" b="1" dirty="0" smtClean="0"/>
          </a:p>
          <a:p>
            <a:pPr>
              <a:lnSpc>
                <a:spcPts val="5600"/>
              </a:lnSpc>
              <a:buNone/>
            </a:pPr>
            <a:r>
              <a:rPr lang="zh-CN" altLang="en-US" dirty="0" smtClean="0">
                <a:sym typeface="+mn-ea"/>
              </a:rPr>
              <a:t>    登录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审核通过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提交。</a:t>
            </a:r>
            <a:endParaRPr lang="en-US" altLang="zh-CN" dirty="0" smtClean="0">
              <a:sym typeface="Wingdings" panose="05000000000000000000" pitchFamily="2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6" name="TextBox 42"/>
          <p:cNvSpPr txBox="1"/>
          <p:nvPr/>
        </p:nvSpPr>
        <p:spPr>
          <a:xfrm>
            <a:off x="729745" y="4666771"/>
            <a:ext cx="792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审核要点：</a:t>
            </a:r>
            <a:r>
              <a:rPr lang="zh-CN" altLang="en-US" sz="2400" dirty="0">
                <a:latin typeface="+mn-ea"/>
              </a:rPr>
              <a:t>除申报条件外，重点审核网上所填信息及上传材料是否齐全且真实有效，扫描件是否清晰可见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>
              <a:latin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3256" y="4278310"/>
            <a:ext cx="828680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市级人社部门</a:t>
            </a:r>
            <a:r>
              <a:rPr lang="en-US" altLang="zh-CN" dirty="0"/>
              <a:t>/</a:t>
            </a:r>
            <a:r>
              <a:rPr lang="zh-CN" altLang="en-US" dirty="0"/>
              <a:t>省直主管部门操作说明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274" y="1289746"/>
            <a:ext cx="8086726" cy="4648078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zh-CN" sz="2000" b="1" dirty="0" smtClean="0">
                <a:sym typeface="+mn-ea"/>
              </a:rPr>
              <a:t> </a:t>
            </a:r>
            <a:r>
              <a:rPr lang="zh-CN" altLang="en-US" sz="3600" b="1" dirty="0" smtClean="0">
                <a:latin typeface="+mn-ea"/>
                <a:sym typeface="+mn-ea"/>
              </a:rPr>
              <a:t>注意事项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1.</a:t>
            </a:r>
            <a:r>
              <a:rPr lang="zh-CN" altLang="en-US" sz="2800" dirty="0">
                <a:latin typeface="+mn-ea"/>
                <a:sym typeface="+mn-ea"/>
              </a:rPr>
              <a:t>单位信息页面的“主管部门”，是指省直主管部门或高评办。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2.</a:t>
            </a:r>
            <a:r>
              <a:rPr lang="zh-CN" altLang="en-US" sz="2800" dirty="0" smtClean="0">
                <a:latin typeface="+mn-ea"/>
                <a:sym typeface="+mn-ea"/>
              </a:rPr>
              <a:t>在</a:t>
            </a:r>
            <a:r>
              <a:rPr lang="zh-CN" altLang="en-US" sz="2800" dirty="0">
                <a:latin typeface="+mn-ea"/>
                <a:sym typeface="+mn-ea"/>
              </a:rPr>
              <a:t>“下属单位”可查看本级所负责的申报单位。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sz="2800" dirty="0" smtClean="0">
                <a:latin typeface="+mn-ea"/>
                <a:sym typeface="+mn-ea"/>
              </a:rPr>
              <a:t>       </a:t>
            </a:r>
            <a:r>
              <a:rPr lang="en-US" altLang="zh-CN" sz="2800" dirty="0" smtClean="0">
                <a:latin typeface="+mn-ea"/>
                <a:sym typeface="+mn-ea"/>
              </a:rPr>
              <a:t>3.</a:t>
            </a:r>
            <a:r>
              <a:rPr lang="zh-CN" altLang="en-US" sz="2800" dirty="0">
                <a:latin typeface="+mn-ea"/>
                <a:sym typeface="+mn-ea"/>
              </a:rPr>
              <a:t>留意文件规定的审核期限。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 smtClean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</p:spTree>
    <p:extLst>
      <p:ext uri="{BB962C8B-B14F-4D97-AF65-F5344CB8AC3E}">
        <p14:creationId xmlns:p14="http://schemas.microsoft.com/office/powerpoint/2010/main" val="13278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accent3">
                <a:lumMod val="67000"/>
              </a:schemeClr>
            </a:gs>
            <a:gs pos="62000">
              <a:schemeClr val="accent3">
                <a:lumMod val="97000"/>
                <a:lumOff val="3000"/>
              </a:schemeClr>
            </a:gs>
            <a:gs pos="84000">
              <a:schemeClr val="accent3">
                <a:lumMod val="97000"/>
                <a:lumOff val="3000"/>
              </a:schemeClr>
            </a:gs>
            <a:gs pos="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56" y="1219258"/>
            <a:ext cx="4206875" cy="6375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fontScale="97500"/>
          </a:bodyPr>
          <a:lstStyle/>
          <a:p>
            <a:pPr algn="ctr"/>
            <a:r>
              <a:rPr lang="zh-CN" altLang="en-US" sz="3600" b="1" dirty="0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17347D"/>
                    </a:gs>
                    <a:gs pos="100000">
                      <a:srgbClr val="9999FF"/>
                    </a:gs>
                  </a:gsLst>
                  <a:lin ang="0" scaled="1"/>
                  <a:tileRect/>
                </a:gradFill>
                <a:effectLst>
                  <a:outerShdw dist="63500" dir="2212193" algn="ctr" rotWithShape="0">
                    <a:srgbClr val="868686">
                      <a:alpha val="50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谢谢您的聆听</a:t>
            </a:r>
            <a:r>
              <a:rPr lang="zh-CN" altLang="en-US" sz="3600" b="1" dirty="0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17347D"/>
                    </a:gs>
                    <a:gs pos="100000">
                      <a:srgbClr val="9999FF"/>
                    </a:gs>
                  </a:gsLst>
                  <a:lin ang="0" scaled="1"/>
                  <a:tileRect/>
                </a:gradFill>
                <a:effectLst>
                  <a:outerShdw dist="63500" dir="2212193" algn="ctr" rotWithShape="0">
                    <a:srgbClr val="868686">
                      <a:alpha val="50000"/>
                    </a:srgbClr>
                  </a:outerShdw>
                </a:effectLst>
                <a:ea typeface="Arial" panose="020B0604020202020204" pitchFamily="34" charset="0"/>
              </a:rPr>
              <a:t>!</a:t>
            </a:r>
          </a:p>
        </p:txBody>
      </p:sp>
      <p:sp>
        <p:nvSpPr>
          <p:cNvPr id="6" name="日期占位符 3"/>
          <p:cNvSpPr txBox="1">
            <a:spLocks/>
          </p:cNvSpPr>
          <p:nvPr/>
        </p:nvSpPr>
        <p:spPr>
          <a:xfrm>
            <a:off x="3162337" y="3657594"/>
            <a:ext cx="2285940" cy="3809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en-US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www.gdkjps.net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页脚占位符 4"/>
          <p:cNvSpPr txBox="1">
            <a:spLocks/>
          </p:cNvSpPr>
          <p:nvPr/>
        </p:nvSpPr>
        <p:spPr>
          <a:xfrm>
            <a:off x="2133664" y="3124208"/>
            <a:ext cx="4343286" cy="3809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en-US"/>
            </a:defPPr>
            <a:lvl1pPr marL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广东省会计人员高级职称评审管理系统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4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广东省高级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09704" y="1265399"/>
            <a:ext cx="8229600" cy="2878946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zh-CN" sz="3600" b="1" dirty="0" smtClean="0"/>
              <a:t>申报</a:t>
            </a:r>
            <a:r>
              <a:rPr lang="zh-CN" altLang="zh-CN" sz="3600" b="1" dirty="0"/>
              <a:t>评审</a:t>
            </a:r>
            <a:r>
              <a:rPr lang="zh-CN" altLang="zh-CN" sz="3600" b="1" dirty="0" smtClean="0"/>
              <a:t>人员</a:t>
            </a:r>
            <a:endParaRPr lang="en-US" altLang="zh-CN" sz="3600" b="1" dirty="0" smtClean="0"/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3600" b="1" dirty="0" smtClean="0"/>
              <a:t>    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en-US" altLang="zh-CN" sz="3600" b="1" dirty="0" smtClean="0">
                <a:latin typeface="+mn-ea"/>
              </a:rPr>
              <a:t>  </a:t>
            </a:r>
            <a:r>
              <a:rPr lang="zh-CN" altLang="zh-CN" sz="3600" dirty="0" smtClean="0">
                <a:latin typeface="+mn-ea"/>
              </a:rPr>
              <a:t>在</a:t>
            </a:r>
            <a:r>
              <a:rPr lang="zh-CN" altLang="zh-CN" sz="3600" dirty="0">
                <a:latin typeface="+mn-ea"/>
              </a:rPr>
              <a:t>我</a:t>
            </a:r>
            <a:r>
              <a:rPr lang="zh-CN" altLang="zh-CN" sz="3600" dirty="0" smtClean="0">
                <a:latin typeface="+mn-ea"/>
              </a:rPr>
              <a:t>省从事</a:t>
            </a:r>
            <a:r>
              <a:rPr lang="zh-CN" altLang="zh-CN" sz="3600" dirty="0">
                <a:latin typeface="+mn-ea"/>
              </a:rPr>
              <a:t>会计财务实务工作的在职在岗人员</a:t>
            </a:r>
            <a:r>
              <a:rPr lang="zh-CN" altLang="zh-CN" sz="3600" dirty="0" smtClean="0">
                <a:latin typeface="+mn-ea"/>
              </a:rPr>
              <a:t>。</a:t>
            </a:r>
            <a:endParaRPr lang="en-US" altLang="zh-CN" sz="2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2" y="3933120"/>
            <a:ext cx="8297375" cy="121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4539" y="4343376"/>
            <a:ext cx="7800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lt"/>
              </a:rPr>
              <a:t>●省</a:t>
            </a:r>
            <a:r>
              <a:rPr lang="zh-CN" altLang="en-US" sz="2800" dirty="0">
                <a:latin typeface="+mn-lt"/>
              </a:rPr>
              <a:t>高评委会办公室不受理广州、深圳市所辖单位专业技术人员的申报评审。</a:t>
            </a:r>
          </a:p>
        </p:txBody>
      </p:sp>
    </p:spTree>
    <p:extLst>
      <p:ext uri="{BB962C8B-B14F-4D97-AF65-F5344CB8AC3E}">
        <p14:creationId xmlns:p14="http://schemas.microsoft.com/office/powerpoint/2010/main" val="19040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广东省高级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9111" y="1371654"/>
            <a:ext cx="8229600" cy="4648078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zh-CN" altLang="en-US" sz="3600" b="1" dirty="0" smtClean="0"/>
              <a:t>不得</a:t>
            </a:r>
            <a:r>
              <a:rPr lang="zh-CN" altLang="zh-CN" sz="3600" b="1" dirty="0" smtClean="0"/>
              <a:t>申报评审</a:t>
            </a:r>
            <a:r>
              <a:rPr lang="zh-CN" altLang="en-US" sz="3600" b="1" dirty="0" smtClean="0"/>
              <a:t>的</a:t>
            </a:r>
            <a:r>
              <a:rPr lang="zh-CN" altLang="zh-CN" sz="3600" b="1" dirty="0" smtClean="0"/>
              <a:t>人员</a:t>
            </a:r>
            <a:endParaRPr lang="en-US" altLang="zh-CN" sz="3600" b="1" dirty="0" smtClean="0"/>
          </a:p>
          <a:p>
            <a:pPr marL="0" indent="0">
              <a:lnSpc>
                <a:spcPts val="3100"/>
              </a:lnSpc>
              <a:buNone/>
            </a:pPr>
            <a:endParaRPr lang="en-US" altLang="zh-CN" sz="3600" b="1" dirty="0" smtClean="0"/>
          </a:p>
          <a:p>
            <a:pPr marL="0" indent="0">
              <a:lnSpc>
                <a:spcPts val="3100"/>
              </a:lnSpc>
              <a:buNone/>
            </a:pPr>
            <a:r>
              <a:rPr lang="en-US" altLang="zh-CN" sz="3600" b="1" dirty="0"/>
              <a:t> </a:t>
            </a:r>
            <a:r>
              <a:rPr lang="en-US" altLang="zh-CN" sz="3600" b="1" dirty="0" smtClean="0"/>
              <a:t> </a:t>
            </a:r>
            <a:r>
              <a:rPr lang="zh-CN" altLang="en-US" sz="3600" dirty="0" smtClean="0"/>
              <a:t>●</a:t>
            </a:r>
            <a:r>
              <a:rPr lang="zh-CN" altLang="en-US" dirty="0"/>
              <a:t>公务员和参照公务员管理的事业单位</a:t>
            </a:r>
            <a:r>
              <a:rPr lang="zh-CN" altLang="en-US" dirty="0" smtClean="0"/>
              <a:t>人员</a:t>
            </a:r>
            <a:endParaRPr lang="en-US" altLang="zh-CN" dirty="0" smtClean="0"/>
          </a:p>
          <a:p>
            <a:pPr marL="0" indent="0">
              <a:lnSpc>
                <a:spcPts val="3100"/>
              </a:lnSpc>
              <a:buNone/>
            </a:pPr>
            <a:endParaRPr lang="en-US" altLang="zh-CN" dirty="0"/>
          </a:p>
          <a:p>
            <a:pPr marL="0" indent="0">
              <a:lnSpc>
                <a:spcPts val="3100"/>
              </a:lnSpc>
              <a:buNone/>
            </a:pPr>
            <a:r>
              <a:rPr lang="zh-CN" altLang="en-US" dirty="0" smtClean="0"/>
              <a:t>  ●</a:t>
            </a:r>
            <a:r>
              <a:rPr lang="zh-CN" altLang="en-US" dirty="0"/>
              <a:t>离退休</a:t>
            </a:r>
            <a:r>
              <a:rPr lang="zh-CN" altLang="en-US" dirty="0" smtClean="0"/>
              <a:t>人员</a:t>
            </a:r>
            <a:endParaRPr lang="en-US" altLang="zh-CN" dirty="0" smtClean="0"/>
          </a:p>
          <a:p>
            <a:pPr marL="0" indent="0">
              <a:lnSpc>
                <a:spcPts val="3100"/>
              </a:lnSpc>
              <a:buNone/>
            </a:pPr>
            <a:endParaRPr lang="en-US" altLang="zh-CN" dirty="0"/>
          </a:p>
          <a:p>
            <a:pPr marL="0" indent="0">
              <a:lnSpc>
                <a:spcPts val="3100"/>
              </a:lnSpc>
              <a:buNone/>
            </a:pPr>
            <a:r>
              <a:rPr lang="zh-CN" altLang="en-US" dirty="0" smtClean="0"/>
              <a:t>  ●</a:t>
            </a:r>
            <a:r>
              <a:rPr lang="zh-CN" altLang="en-US" dirty="0"/>
              <a:t>事业单位工作人员在受处分</a:t>
            </a:r>
            <a:r>
              <a:rPr lang="zh-CN" altLang="en-US" dirty="0" smtClean="0"/>
              <a:t>期间</a:t>
            </a:r>
            <a:r>
              <a:rPr lang="en-US" altLang="zh-CN" dirty="0" smtClean="0"/>
              <a:t>,</a:t>
            </a:r>
            <a:r>
              <a:rPr lang="zh-CN" altLang="en-US" dirty="0" smtClean="0"/>
              <a:t>受到</a:t>
            </a:r>
            <a:r>
              <a:rPr lang="zh-CN" altLang="en-US" dirty="0"/>
              <a:t>记过以上处分</a:t>
            </a:r>
            <a:r>
              <a:rPr lang="zh-CN" altLang="en-US" dirty="0" smtClean="0"/>
              <a:t>的 </a:t>
            </a:r>
            <a:endParaRPr lang="en-US" altLang="zh-CN" dirty="0" smtClean="0"/>
          </a:p>
          <a:p>
            <a:pPr marL="0" indent="0">
              <a:lnSpc>
                <a:spcPts val="31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 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sz="3600" b="1" dirty="0"/>
          </a:p>
          <a:p>
            <a:pPr marL="0" indent="0">
              <a:buNone/>
            </a:pPr>
            <a:r>
              <a:rPr lang="en-US" altLang="zh-CN" sz="2800" b="1" dirty="0" smtClean="0">
                <a:latin typeface="+mn-ea"/>
              </a:rPr>
              <a:t>    </a:t>
            </a:r>
            <a:endParaRPr lang="en-US" altLang="zh-CN" sz="2800" dirty="0" smtClean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7736" y="2312204"/>
            <a:ext cx="7800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853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33366" y="1131254"/>
            <a:ext cx="8229600" cy="1992954"/>
          </a:xfrm>
        </p:spPr>
        <p:txBody>
          <a:bodyPr/>
          <a:lstStyle/>
          <a:p>
            <a:pPr>
              <a:lnSpc>
                <a:spcPts val="56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申报评审政策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一、高级会计师：考评结合</a:t>
            </a:r>
            <a:endParaRPr lang="en-US" altLang="zh-CN" dirty="0" smtClean="0">
              <a:latin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0" y="3352802"/>
            <a:ext cx="8297375" cy="12193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09704" y="3681208"/>
            <a:ext cx="8229600" cy="21099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buNone/>
            </a:pPr>
            <a:r>
              <a:rPr lang="en-US" altLang="zh-CN" dirty="0">
                <a:solidFill>
                  <a:srgbClr val="FF0000"/>
                </a:solidFill>
                <a:latin typeface="+mn-ea"/>
                <a:sym typeface="+mn-ea"/>
              </a:rPr>
              <a:t>●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2019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年以前按照原规定条件参加会计专业技术高级资格考试的人员，在其合格成绩有效期内视同符合申报条件。</a:t>
            </a:r>
            <a:endParaRPr lang="en-US" altLang="zh-CN" sz="2800" dirty="0" smtClean="0">
              <a:latin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06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50799" y="1295457"/>
            <a:ext cx="8229600" cy="178117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申报评审政策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</a:t>
            </a:r>
            <a:r>
              <a:rPr lang="zh-CN" altLang="en-US" dirty="0">
                <a:latin typeface="+mn-ea"/>
                <a:sym typeface="+mn-ea"/>
              </a:rPr>
              <a:t>二</a:t>
            </a:r>
            <a:r>
              <a:rPr lang="zh-CN" altLang="en-US" dirty="0" smtClean="0">
                <a:latin typeface="+mn-ea"/>
                <a:sym typeface="+mn-ea"/>
              </a:rPr>
              <a:t>、正高级会计师：评审（面试答辩）</a:t>
            </a:r>
            <a:endParaRPr lang="en-US" altLang="zh-CN" dirty="0" smtClean="0">
              <a:latin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0" y="3352802"/>
            <a:ext cx="8297375" cy="12193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78498" y="3860915"/>
            <a:ext cx="8229600" cy="21099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●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具体按照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粤人社规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〔2019〕39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号文附件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广东省会计人员职称评价标准条件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》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（附件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）执行。</a:t>
            </a:r>
          </a:p>
        </p:txBody>
      </p:sp>
    </p:spTree>
    <p:extLst>
      <p:ext uri="{BB962C8B-B14F-4D97-AF65-F5344CB8AC3E}">
        <p14:creationId xmlns:p14="http://schemas.microsoft.com/office/powerpoint/2010/main" val="18122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50799" y="1295457"/>
            <a:ext cx="8364488" cy="1781174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申报评审政策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+mn-ea"/>
                <a:sym typeface="+mn-ea"/>
              </a:rPr>
              <a:t>   三、继续教育：</a:t>
            </a:r>
            <a:r>
              <a:rPr lang="en-US" altLang="zh-CN" dirty="0" smtClean="0">
                <a:solidFill>
                  <a:srgbClr val="17347D"/>
                </a:solidFill>
                <a:latin typeface="+mn-ea"/>
                <a:sym typeface="+mn-ea"/>
              </a:rPr>
              <a:t>2019</a:t>
            </a:r>
            <a:r>
              <a:rPr lang="zh-CN" altLang="en-US" dirty="0">
                <a:solidFill>
                  <a:srgbClr val="17347D"/>
                </a:solidFill>
                <a:latin typeface="+mn-ea"/>
                <a:sym typeface="+mn-ea"/>
              </a:rPr>
              <a:t>年度继续教育</a:t>
            </a:r>
            <a:r>
              <a:rPr lang="zh-CN" altLang="en-US" dirty="0" smtClean="0">
                <a:solidFill>
                  <a:srgbClr val="17347D"/>
                </a:solidFill>
                <a:latin typeface="+mn-ea"/>
                <a:sym typeface="+mn-ea"/>
              </a:rPr>
              <a:t>合格证书</a:t>
            </a:r>
            <a:endParaRPr lang="en-US" altLang="zh-CN" dirty="0" smtClean="0">
              <a:solidFill>
                <a:srgbClr val="17347D"/>
              </a:solidFill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endParaRPr lang="en-US" altLang="zh-CN" dirty="0" smtClean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2" y="3247967"/>
            <a:ext cx="8297375" cy="12193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42562" y="3747567"/>
            <a:ext cx="8382699" cy="24065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●省人社厅：“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广东省专业技术人员继续教育</a:t>
            </a: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管理系统”</a:t>
            </a:r>
            <a:endParaRPr lang="en-US" altLang="zh-CN" sz="2800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●《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财政部  人力资源社会保障部关于印发</a:t>
            </a: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&lt;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会计专业技术人员继续教育规定</a:t>
            </a: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&gt;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的通知</a:t>
            </a: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》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（财会</a:t>
            </a: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〔2018 〕10</a:t>
            </a: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号）</a:t>
            </a:r>
            <a:endParaRPr lang="en-US" altLang="zh-CN" sz="2800" dirty="0">
              <a:solidFill>
                <a:srgbClr val="1B377F"/>
              </a:solidFill>
              <a:latin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15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高级、正高级会计师职称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评审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www.gdkjps.net</a:t>
            </a:r>
            <a:endParaRPr lang="en-US" altLang="zh-CN" dirty="0">
              <a:solidFill>
                <a:srgbClr val="17347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67366" y="6558361"/>
            <a:ext cx="2895600" cy="320675"/>
          </a:xfrm>
        </p:spPr>
        <p:txBody>
          <a:bodyPr/>
          <a:lstStyle/>
          <a:p>
            <a:r>
              <a:rPr lang="zh-CN" altLang="en-US" dirty="0">
                <a:solidFill>
                  <a:srgbClr val="17347D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广东省会计人员高级职称评审管理系统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87254" y="958401"/>
            <a:ext cx="8175712" cy="2714926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en-US" sz="3600" b="1" dirty="0" smtClean="0">
                <a:latin typeface="+mn-ea"/>
                <a:sym typeface="+mn-ea"/>
              </a:rPr>
              <a:t>申报评审有关要求</a:t>
            </a:r>
            <a:endParaRPr lang="en-US" altLang="zh-CN" sz="3600" b="1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b="1" dirty="0" smtClean="0">
                <a:latin typeface="+mn-ea"/>
                <a:sym typeface="+mn-ea"/>
              </a:rPr>
              <a:t>    一、申报系统</a:t>
            </a:r>
            <a:endParaRPr lang="en-US" altLang="zh-CN" b="1" dirty="0" smtClean="0">
              <a:latin typeface="+mn-ea"/>
              <a:sym typeface="+mn-ea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dirty="0" smtClean="0">
                <a:latin typeface="+mn-ea"/>
                <a:sym typeface="+mn-ea"/>
              </a:rPr>
              <a:t>        2019</a:t>
            </a:r>
            <a:r>
              <a:rPr lang="zh-CN" altLang="en-US" dirty="0">
                <a:latin typeface="+mn-ea"/>
                <a:sym typeface="+mn-ea"/>
              </a:rPr>
              <a:t>年起，我省实行网上申报</a:t>
            </a:r>
            <a:r>
              <a:rPr lang="zh-CN" altLang="en-US" dirty="0" smtClean="0">
                <a:latin typeface="+mn-ea"/>
                <a:sym typeface="+mn-ea"/>
              </a:rPr>
              <a:t>评审、网上缴费。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 smtClean="0">
              <a:latin typeface="+mn-ea"/>
              <a:sym typeface="+mn-ea"/>
            </a:endParaRPr>
          </a:p>
          <a:p>
            <a:pPr marL="0" indent="0">
              <a:buNone/>
            </a:pPr>
            <a:endParaRPr lang="en-US" altLang="zh-CN" dirty="0" smtClean="0">
              <a:latin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74" y="3940849"/>
            <a:ext cx="8297375" cy="12193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595202" y="4038584"/>
            <a:ext cx="7786698" cy="207707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●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申报系统</a:t>
            </a: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（ “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广东省会计人员高级职称评审管理系统”，</a:t>
            </a: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http://www.gdkjps.net</a:t>
            </a: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）</a:t>
            </a:r>
            <a:endParaRPr lang="en-US" altLang="zh-CN" sz="2800" dirty="0" smtClean="0">
              <a:solidFill>
                <a:srgbClr val="1B377F"/>
              </a:solidFill>
              <a:latin typeface="+mn-ea"/>
              <a:sym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1B377F"/>
                </a:solidFill>
                <a:latin typeface="+mn-ea"/>
                <a:sym typeface="+mn-ea"/>
              </a:rPr>
              <a:t>●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信息采集</a:t>
            </a: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（“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广东省会计信息服务平台</a:t>
            </a:r>
            <a:r>
              <a:rPr lang="zh-CN" altLang="en-US" sz="2800" dirty="0" smtClean="0">
                <a:solidFill>
                  <a:srgbClr val="1B377F"/>
                </a:solidFill>
                <a:latin typeface="+mn-ea"/>
                <a:sym typeface="+mn-ea"/>
              </a:rPr>
              <a:t>” ，</a:t>
            </a:r>
            <a:r>
              <a:rPr lang="en-US" altLang="zh-CN" sz="2800" dirty="0">
                <a:solidFill>
                  <a:srgbClr val="1B377F"/>
                </a:solidFill>
                <a:latin typeface="+mn-ea"/>
                <a:sym typeface="+mn-ea"/>
              </a:rPr>
              <a:t>https://kj.gdczt.gov.cn</a:t>
            </a:r>
            <a:r>
              <a:rPr lang="zh-CN" altLang="en-US" sz="2800" dirty="0">
                <a:solidFill>
                  <a:srgbClr val="1B377F"/>
                </a:solidFill>
                <a:latin typeface="+mn-ea"/>
                <a:sym typeface="+mn-ea"/>
              </a:rPr>
              <a:t>）</a:t>
            </a:r>
          </a:p>
          <a:p>
            <a:pPr marL="0" indent="0">
              <a:buNone/>
            </a:pPr>
            <a:endParaRPr lang="en-US" altLang="zh-CN" dirty="0">
              <a:solidFill>
                <a:srgbClr val="1B377F"/>
              </a:solidFill>
              <a:latin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4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ccbf69ef-1442-4e6b-8f24-0ed30c5267c1}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ple">
  <a:themeElements>
    <a:clrScheme name="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122B6B"/>
      </a:accent4>
      <a:accent5>
        <a:srgbClr val="BED7F1"/>
      </a:accent5>
      <a:accent6>
        <a:srgbClr val="3D9970"/>
      </a:accent6>
      <a:hlink>
        <a:srgbClr val="9999FF"/>
      </a:hlink>
      <a:folHlink>
        <a:srgbClr val="969696"/>
      </a:folHlink>
    </a:clrScheme>
    <a:fontScheme name="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1"/>
        </a:accent4>
        <a:accent5>
          <a:srgbClr val="DED9BA"/>
        </a:accent5>
        <a:accent6>
          <a:srgbClr val="5B89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5BA"/>
        </a:accent5>
        <a:accent6>
          <a:srgbClr val="0089E5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B"/>
        </a:accent4>
        <a:accent5>
          <a:srgbClr val="BED7F1"/>
        </a:accent5>
        <a:accent6>
          <a:srgbClr val="3D997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2103</Words>
  <Application>Microsoft Office PowerPoint</Application>
  <PresentationFormat>全屏显示(4:3)</PresentationFormat>
  <Paragraphs>271</Paragraphs>
  <Slides>36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 Unicode MS</vt:lpstr>
      <vt:lpstr>方正舒体</vt:lpstr>
      <vt:lpstr>方正小标宋简体</vt:lpstr>
      <vt:lpstr>宋体</vt:lpstr>
      <vt:lpstr>微软雅黑</vt:lpstr>
      <vt:lpstr>Arial</vt:lpstr>
      <vt:lpstr>Calibri</vt:lpstr>
      <vt:lpstr>Garamond</vt:lpstr>
      <vt:lpstr>Verdana</vt:lpstr>
      <vt:lpstr>Wingdings</vt:lpstr>
      <vt:lpstr>sample</vt:lpstr>
      <vt:lpstr>默认设计模板_2</vt:lpstr>
      <vt:lpstr>环保</vt:lpstr>
      <vt:lpstr>1_环保</vt:lpstr>
      <vt:lpstr>广东省高级、正高级会计师职称评审 申报要求和申报流程讲解</vt:lpstr>
      <vt:lpstr>PowerPoint 演示文稿</vt:lpstr>
      <vt:lpstr>广东省高级、正高级会计师职称评审</vt:lpstr>
      <vt:lpstr>广东省高级、正高级会计师职称评审</vt:lpstr>
      <vt:lpstr>广东省高级、正高级会计师职称评审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高级、正高级会计师职称评审</vt:lpstr>
      <vt:lpstr>PowerPoint 演示文稿</vt:lpstr>
      <vt:lpstr>系统介绍</vt:lpstr>
      <vt:lpstr>系统列表</vt:lpstr>
      <vt:lpstr>广东省会计人员高级职称评审管理系统</vt:lpstr>
      <vt:lpstr>申报人操作说明</vt:lpstr>
      <vt:lpstr>申报人操作说明</vt:lpstr>
      <vt:lpstr>申报人操作说明</vt:lpstr>
      <vt:lpstr>申报人操作说明</vt:lpstr>
      <vt:lpstr>申报人操作说明</vt:lpstr>
      <vt:lpstr>申报人操作说明</vt:lpstr>
      <vt:lpstr>申报人操作说明</vt:lpstr>
      <vt:lpstr>申报单位操作说明</vt:lpstr>
      <vt:lpstr>申报单位操作说明</vt:lpstr>
      <vt:lpstr>申报单位操作说明</vt:lpstr>
      <vt:lpstr>申报单位操作说明</vt:lpstr>
      <vt:lpstr>申报单位操作说明</vt:lpstr>
      <vt:lpstr>市级人社部门/省直主管部门操作说明</vt:lpstr>
      <vt:lpstr>市级人社部门/省直主管部门操作说明</vt:lpstr>
      <vt:lpstr>市级人社部门/省直主管部门操作说明</vt:lpstr>
      <vt:lpstr>PowerPoint 演示文稿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lenovo</cp:lastModifiedBy>
  <cp:revision>468</cp:revision>
  <cp:lastPrinted>2019-11-25T02:57:36Z</cp:lastPrinted>
  <dcterms:created xsi:type="dcterms:W3CDTF">2004-08-26T06:30:00Z</dcterms:created>
  <dcterms:modified xsi:type="dcterms:W3CDTF">2019-11-27T06:57:24Z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